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3" r:id="rId11"/>
    <p:sldId id="264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0B0AA-E727-40CF-8B1E-AAE079EE3BB7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08266-4C05-48A4-8460-7B568C4535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8266-4C05-48A4-8460-7B568C45355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AD5CB03-3754-4872-9B11-A2DBCAEACEFB}" type="datetimeFigureOut">
              <a:rPr lang="en-US" smtClean="0"/>
              <a:pPr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7C1FDA1-F8E4-4942-9DDA-934F3B8C5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sc.edu/~filaseta/irreduc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plenet.math.sc.edu/research/Irreduc.mw" TargetMode="External"/><Relationship Id="rId4" Type="http://schemas.openxmlformats.org/officeDocument/2006/relationships/hyperlink" Target="http://maplenet.math.sc.edu/research/Irreduc.maple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4c.math.sc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4c.math.sc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Reflections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Years as a Maple Champion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Douglas B. Meade</a:t>
            </a:r>
          </a:p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University of South Carolina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Maple on the Web: My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Irreducibility tests for </a:t>
            </a:r>
            <a:r>
              <a:rPr lang="en-US" dirty="0" err="1" smtClean="0"/>
              <a:t>lacunary</a:t>
            </a:r>
            <a:r>
              <a:rPr lang="en-US" dirty="0" smtClean="0"/>
              <a:t> polynomials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cgi</a:t>
            </a:r>
            <a:r>
              <a:rPr lang="en-US" dirty="0" smtClean="0"/>
              <a:t> scripts (1997) [</a:t>
            </a:r>
            <a:r>
              <a:rPr lang="en-US" dirty="0" smtClean="0">
                <a:hlinkClick r:id="rId3"/>
              </a:rPr>
              <a:t>URL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Permission (Dan Dubois, Louise Yamane)</a:t>
            </a:r>
          </a:p>
          <a:p>
            <a:pPr lvl="2"/>
            <a:r>
              <a:rPr lang="en-US" dirty="0" smtClean="0"/>
              <a:t>Security (</a:t>
            </a:r>
            <a:r>
              <a:rPr lang="en-US" dirty="0" err="1" smtClean="0"/>
              <a:t>Eithne</a:t>
            </a:r>
            <a:r>
              <a:rPr lang="en-US" dirty="0" smtClean="0"/>
              <a:t> Murray)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Maplet (2004) [</a:t>
            </a:r>
            <a:r>
              <a:rPr lang="en-US" dirty="0" smtClean="0">
                <a:hlinkClick r:id="rId4"/>
              </a:rPr>
              <a:t>Maplet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Embedded Component (2007) [</a:t>
            </a:r>
            <a:r>
              <a:rPr lang="en-US" dirty="0" smtClean="0">
                <a:hlinkClick r:id="rId5"/>
              </a:rPr>
              <a:t>Worksheet</a:t>
            </a:r>
            <a:r>
              <a:rPr lang="en-US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Maple on the Web: My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Maplets for Calculus</a:t>
            </a:r>
            <a:endParaRPr lang="en-US" dirty="0" smtClean="0"/>
          </a:p>
          <a:p>
            <a:pPr lvl="1"/>
            <a:r>
              <a:rPr lang="en-US" dirty="0" smtClean="0"/>
              <a:t>started by </a:t>
            </a:r>
            <a:r>
              <a:rPr lang="en-US" dirty="0" err="1" smtClean="0"/>
              <a:t>Yasskin</a:t>
            </a:r>
            <a:r>
              <a:rPr lang="en-US" dirty="0" smtClean="0"/>
              <a:t> (in late-1990’s) as </a:t>
            </a:r>
            <a:r>
              <a:rPr lang="en-US" dirty="0" err="1" smtClean="0"/>
              <a:t>cgi</a:t>
            </a:r>
            <a:r>
              <a:rPr lang="en-US" dirty="0" smtClean="0"/>
              <a:t> scripts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partnership started in 2004, after MSW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rapidly improved and expanded, as did Maplets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accessible locally, or (in  principle) via MapleNet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embedded components appear in Maple 10 (2005)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development of Maplet capabilities slows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Maple on the Web: My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Maplets for Calculus</a:t>
            </a:r>
            <a:endParaRPr lang="en-US" dirty="0" smtClean="0"/>
          </a:p>
          <a:p>
            <a:pPr lvl="1"/>
            <a:r>
              <a:rPr lang="en-US" dirty="0" smtClean="0"/>
              <a:t>embedded components resolve some limitations </a:t>
            </a:r>
          </a:p>
          <a:p>
            <a:pPr lvl="2"/>
            <a:r>
              <a:rPr lang="en-US" dirty="0" smtClean="0"/>
              <a:t>visual layout easier, using tables</a:t>
            </a:r>
          </a:p>
          <a:p>
            <a:pPr lvl="2"/>
            <a:r>
              <a:rPr lang="en-US" dirty="0" smtClean="0"/>
              <a:t>can utilize palettes for input</a:t>
            </a:r>
          </a:p>
          <a:p>
            <a:pPr lvl="2"/>
            <a:r>
              <a:rPr lang="en-US" dirty="0" smtClean="0"/>
              <a:t>expanded support for hyperlinks within UI 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but no match for </a:t>
            </a:r>
            <a:r>
              <a:rPr lang="en-US" dirty="0" err="1" smtClean="0"/>
              <a:t>maplet</a:t>
            </a:r>
            <a:r>
              <a:rPr lang="en-US" dirty="0" smtClean="0"/>
              <a:t> capabilities</a:t>
            </a:r>
          </a:p>
          <a:p>
            <a:pPr lvl="2"/>
            <a:r>
              <a:rPr lang="en-US" dirty="0" smtClean="0"/>
              <a:t>colors (background, foreground)</a:t>
            </a:r>
          </a:p>
          <a:p>
            <a:pPr lvl="2"/>
            <a:r>
              <a:rPr lang="en-US" dirty="0" smtClean="0"/>
              <a:t>scripting (multilingual, uniformity)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Maple on the Web: My Wishes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stability and flexibility of tables</a:t>
            </a:r>
          </a:p>
          <a:p>
            <a:r>
              <a:rPr lang="en-US" dirty="0" smtClean="0"/>
              <a:t>Improved input (</a:t>
            </a:r>
            <a:r>
              <a:rPr lang="en-US" dirty="0" err="1" smtClean="0"/>
              <a:t>MathML</a:t>
            </a:r>
            <a:r>
              <a:rPr lang="en-US" dirty="0" smtClean="0"/>
              <a:t> Editor or handwriting)</a:t>
            </a:r>
          </a:p>
          <a:p>
            <a:r>
              <a:rPr lang="en-US" dirty="0" smtClean="0"/>
              <a:t>Expanded support for scripting of embedded components, as currently exists for </a:t>
            </a:r>
            <a:r>
              <a:rPr lang="en-US" dirty="0" err="1" smtClean="0"/>
              <a:t>maplets</a:t>
            </a:r>
            <a:r>
              <a:rPr lang="en-US" dirty="0" smtClean="0"/>
              <a:t> (multilingual)</a:t>
            </a:r>
          </a:p>
          <a:p>
            <a:r>
              <a:rPr lang="en-US" dirty="0" smtClean="0"/>
              <a:t>Support for downloading auxiliary files (images) along with </a:t>
            </a:r>
            <a:r>
              <a:rPr lang="en-US" dirty="0" err="1" smtClean="0"/>
              <a:t>maplet</a:t>
            </a:r>
            <a:r>
              <a:rPr lang="en-US" dirty="0" smtClean="0"/>
              <a:t>/worksheet</a:t>
            </a:r>
          </a:p>
          <a:p>
            <a:r>
              <a:rPr lang="en-US" dirty="0" smtClean="0"/>
              <a:t>Ability to encrypt code (grading)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past quarter century has been a lot of fun for me.</a:t>
            </a:r>
          </a:p>
          <a:p>
            <a:r>
              <a:rPr lang="en-US" dirty="0" smtClean="0"/>
              <a:t>I’ve learned a lot of mathematics.</a:t>
            </a:r>
          </a:p>
          <a:p>
            <a:r>
              <a:rPr lang="en-US" dirty="0" smtClean="0"/>
              <a:t>I’ve been able to help others learn some mathematics.</a:t>
            </a:r>
          </a:p>
          <a:p>
            <a:r>
              <a:rPr lang="en-US" dirty="0" smtClean="0"/>
              <a:t>But, more important than the mathematics, I’ve made some good friends, in Waterloo and around the world.</a:t>
            </a:r>
          </a:p>
          <a:p>
            <a:r>
              <a:rPr lang="en-US" dirty="0" smtClean="0"/>
              <a:t>I am looking forward to the next 25 years.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smtClean="0"/>
              <a:t>Thank you!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1984 – 1989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Graduate Student, Carnegie Mellon</a:t>
            </a:r>
          </a:p>
          <a:p>
            <a:endParaRPr lang="en-US" dirty="0" smtClean="0"/>
          </a:p>
          <a:p>
            <a:r>
              <a:rPr lang="en-US" dirty="0" smtClean="0"/>
              <a:t>Mike Albert, Neil </a:t>
            </a:r>
            <a:r>
              <a:rPr lang="en-US" dirty="0" err="1" smtClean="0"/>
              <a:t>Calkin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Casual use to avoid messy derivations using calculus and differential equations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Check solutions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Graph functions (ASCII)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1989 – 1991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Assistant Professor, Purdue University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USENET: </a:t>
            </a:r>
            <a:r>
              <a:rPr lang="en-US" dirty="0" err="1" smtClean="0"/>
              <a:t>sci.math.symbolic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Generated FORTRAN code for FEM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GUI appears with release of Maple V (1990)</a:t>
            </a:r>
          </a:p>
          <a:p>
            <a:pPr lvl="2"/>
            <a:r>
              <a:rPr lang="en-US" dirty="0" smtClean="0"/>
              <a:t>educational uses become realistic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South Carolina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Recreational number theory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Maple V Release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Maple Summer Workshop, U. of Michigan</a:t>
            </a:r>
          </a:p>
          <a:p>
            <a:endParaRPr lang="en-US" dirty="0" smtClean="0"/>
          </a:p>
          <a:p>
            <a:r>
              <a:rPr lang="en-US" dirty="0" smtClean="0"/>
              <a:t>Mike </a:t>
            </a:r>
            <a:r>
              <a:rPr lang="en-US" dirty="0" err="1" smtClean="0"/>
              <a:t>Monagan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Maple Share Library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Hankel</a:t>
            </a:r>
            <a:r>
              <a:rPr lang="en-US" dirty="0" smtClean="0"/>
              <a:t> functions</a:t>
            </a:r>
          </a:p>
          <a:p>
            <a:pPr lvl="2"/>
            <a:r>
              <a:rPr lang="en-US" dirty="0" smtClean="0"/>
              <a:t>Initially in Share Library</a:t>
            </a:r>
          </a:p>
          <a:p>
            <a:pPr lvl="2"/>
            <a:r>
              <a:rPr lang="en-US" dirty="0" smtClean="0"/>
              <a:t>Built-in in Maple 9.5 (2004)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1994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Revitalizing ESM Curriculum via Symbolic Algebra (1994 – 1995)</a:t>
            </a:r>
          </a:p>
          <a:p>
            <a:pPr lvl="1"/>
            <a:r>
              <a:rPr lang="en-US" dirty="0" smtClean="0"/>
              <a:t>Robert Lopez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Maple Ambassador (1994 – 2003)</a:t>
            </a:r>
          </a:p>
          <a:p>
            <a:pPr lvl="1"/>
            <a:r>
              <a:rPr lang="en-US" dirty="0" smtClean="0"/>
              <a:t>Paola D’Alessandro, Christine Becker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Maple Summer Workshop, RPI (1994)</a:t>
            </a:r>
          </a:p>
          <a:p>
            <a:pPr lvl="1"/>
            <a:r>
              <a:rPr lang="en-US" dirty="0" smtClean="0"/>
              <a:t>Jim Herod, Joe </a:t>
            </a:r>
            <a:r>
              <a:rPr lang="en-US" dirty="0" err="1" smtClean="0"/>
              <a:t>Ecker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1995 – 1999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orthogonal curvilinear coordinate systems</a:t>
            </a:r>
          </a:p>
          <a:p>
            <a:pPr lvl="2"/>
            <a:r>
              <a:rPr lang="en-US" dirty="0" smtClean="0"/>
              <a:t>written for Maple V Release 3 (1995)</a:t>
            </a:r>
          </a:p>
          <a:p>
            <a:pPr lvl="2"/>
            <a:r>
              <a:rPr lang="en-US" dirty="0" smtClean="0"/>
              <a:t>now in Student[</a:t>
            </a:r>
            <a:r>
              <a:rPr lang="en-US" dirty="0" err="1" smtClean="0"/>
              <a:t>VectorCalculus</a:t>
            </a:r>
            <a:r>
              <a:rPr lang="en-US" dirty="0" smtClean="0"/>
              <a:t>]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shooting method for BVPs</a:t>
            </a:r>
          </a:p>
          <a:p>
            <a:pPr lvl="2"/>
            <a:r>
              <a:rPr lang="en-US" dirty="0" smtClean="0"/>
              <a:t>package created for Maple V Release 4 (1996)</a:t>
            </a:r>
          </a:p>
          <a:p>
            <a:pPr lvl="2"/>
            <a:r>
              <a:rPr lang="en-US" dirty="0" smtClean="0"/>
              <a:t>new features of </a:t>
            </a:r>
            <a:r>
              <a:rPr lang="en-US" dirty="0" err="1" smtClean="0"/>
              <a:t>dsolve</a:t>
            </a:r>
            <a:r>
              <a:rPr lang="en-US" dirty="0" smtClean="0"/>
              <a:t> and </a:t>
            </a:r>
            <a:r>
              <a:rPr lang="en-US" dirty="0" err="1" smtClean="0"/>
              <a:t>DEtools</a:t>
            </a:r>
            <a:r>
              <a:rPr lang="en-US" dirty="0" smtClean="0"/>
              <a:t> </a:t>
            </a:r>
            <a:r>
              <a:rPr lang="en-US" dirty="0" smtClean="0"/>
              <a:t>makes this easier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parachute models</a:t>
            </a:r>
          </a:p>
          <a:p>
            <a:pPr lvl="2"/>
            <a:r>
              <a:rPr lang="en-US" dirty="0" smtClean="0"/>
              <a:t>published in  </a:t>
            </a:r>
            <a:r>
              <a:rPr lang="en-US" dirty="0" err="1" smtClean="0"/>
              <a:t>MapleTech</a:t>
            </a:r>
            <a:r>
              <a:rPr lang="en-US" dirty="0" smtClean="0"/>
              <a:t> (1997), SIAM Review (1998)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Maple V for Engineers (Engineer’s Toolkit Series)</a:t>
            </a:r>
          </a:p>
          <a:p>
            <a:pPr lvl="2"/>
            <a:r>
              <a:rPr lang="en-US" dirty="0" smtClean="0"/>
              <a:t>based on Maple V Release 5 (1998)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Maple User’s Group (MUG)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2000 - 2005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Maple Application Center (2000)</a:t>
            </a:r>
          </a:p>
          <a:p>
            <a:endParaRPr lang="en-US" sz="1900" dirty="0" smtClean="0"/>
          </a:p>
          <a:p>
            <a:r>
              <a:rPr lang="en-US" dirty="0" smtClean="0"/>
              <a:t>ODE </a:t>
            </a:r>
            <a:r>
              <a:rPr lang="en-US" dirty="0" err="1" smtClean="0"/>
              <a:t>PowerTool</a:t>
            </a:r>
            <a:r>
              <a:rPr lang="en-US" dirty="0" smtClean="0"/>
              <a:t> (2001)</a:t>
            </a:r>
          </a:p>
          <a:p>
            <a:pPr lvl="1"/>
            <a:r>
              <a:rPr lang="en-US" dirty="0" smtClean="0"/>
              <a:t>Collection of Maple 7 worksheets</a:t>
            </a:r>
          </a:p>
          <a:p>
            <a:endParaRPr lang="en-US" sz="1900" dirty="0" smtClean="0"/>
          </a:p>
          <a:p>
            <a:r>
              <a:rPr lang="en-US" dirty="0" smtClean="0"/>
              <a:t>Lab Materials for Calculus @ USC</a:t>
            </a:r>
          </a:p>
          <a:p>
            <a:pPr lvl="1"/>
            <a:r>
              <a:rPr lang="en-US" dirty="0" smtClean="0"/>
              <a:t>Maple 7 worksheets + MapleNet (2002)</a:t>
            </a:r>
          </a:p>
          <a:p>
            <a:pPr lvl="1"/>
            <a:endParaRPr lang="en-US" sz="1900" dirty="0" smtClean="0"/>
          </a:p>
          <a:p>
            <a:r>
              <a:rPr lang="en-US" dirty="0" smtClean="0"/>
              <a:t>Calculus I with Maple in Blackboard (2003)</a:t>
            </a:r>
          </a:p>
          <a:p>
            <a:pPr lvl="1"/>
            <a:r>
              <a:rPr lang="en-US" dirty="0" smtClean="0"/>
              <a:t>Maple 9 worksheets + </a:t>
            </a:r>
            <a:r>
              <a:rPr lang="en-US" dirty="0" err="1" smtClean="0"/>
              <a:t>MapleTA</a:t>
            </a:r>
            <a:endParaRPr lang="en-US" dirty="0" smtClean="0"/>
          </a:p>
          <a:p>
            <a:pPr lvl="1"/>
            <a:endParaRPr lang="en-US" sz="1900" dirty="0" smtClean="0"/>
          </a:p>
          <a:p>
            <a:r>
              <a:rPr lang="en-US" dirty="0" smtClean="0"/>
              <a:t>Maple Summer Workshop (Wilfred Laurier Univ., 2004)</a:t>
            </a:r>
          </a:p>
          <a:p>
            <a:pPr lvl="1"/>
            <a:r>
              <a:rPr lang="en-US" dirty="0" smtClean="0"/>
              <a:t>Meade: Maple &amp; Its Role in the Development of a Mathematician</a:t>
            </a:r>
          </a:p>
          <a:p>
            <a:pPr lvl="1"/>
            <a:r>
              <a:rPr lang="en-US" dirty="0" err="1" smtClean="0"/>
              <a:t>Yasskin</a:t>
            </a:r>
            <a:r>
              <a:rPr lang="en-US" dirty="0" smtClean="0"/>
              <a:t>: Some Pedagogical Maplets for Calculus</a:t>
            </a:r>
          </a:p>
          <a:p>
            <a:pPr lvl="1"/>
            <a:endParaRPr lang="en-US" sz="1900" dirty="0" smtClean="0"/>
          </a:p>
          <a:p>
            <a:r>
              <a:rPr lang="en-US" dirty="0" err="1" smtClean="0"/>
              <a:t>MaplePrimes</a:t>
            </a:r>
            <a:r>
              <a:rPr lang="en-US" dirty="0" smtClean="0"/>
              <a:t> social networking community (2005)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2005 - 2009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Maplets for Calculus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Maple Connect</a:t>
            </a:r>
            <a:br>
              <a:rPr lang="en-US" dirty="0" smtClean="0"/>
            </a:br>
            <a:r>
              <a:rPr lang="en-US" dirty="0" smtClean="0"/>
              <a:t>Will </a:t>
            </a:r>
            <a:r>
              <a:rPr lang="en-US" dirty="0" err="1" smtClean="0"/>
              <a:t>Spaetzel</a:t>
            </a:r>
            <a:r>
              <a:rPr lang="en-US" dirty="0" smtClean="0"/>
              <a:t>, Christina </a:t>
            </a:r>
            <a:r>
              <a:rPr lang="en-US" dirty="0" err="1" smtClean="0"/>
              <a:t>Spirou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Maplet Launcher for Mac</a:t>
            </a:r>
            <a:br>
              <a:rPr lang="en-US" dirty="0" smtClean="0"/>
            </a:br>
            <a:r>
              <a:rPr lang="en-US" dirty="0" smtClean="0"/>
              <a:t>Yu-Hong Wang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Version 1.1: 40 </a:t>
            </a:r>
            <a:r>
              <a:rPr lang="en-US" dirty="0" err="1" smtClean="0"/>
              <a:t>maplets</a:t>
            </a:r>
            <a:r>
              <a:rPr lang="en-US" dirty="0" smtClean="0"/>
              <a:t> for Maple 10 (2005)</a:t>
            </a:r>
          </a:p>
          <a:p>
            <a:pPr lvl="2"/>
            <a:r>
              <a:rPr lang="en-US" dirty="0" smtClean="0"/>
              <a:t>Version 1.2:  94 </a:t>
            </a:r>
            <a:r>
              <a:rPr lang="en-US" dirty="0" err="1" smtClean="0"/>
              <a:t>maplets</a:t>
            </a:r>
            <a:r>
              <a:rPr lang="en-US" dirty="0" smtClean="0"/>
              <a:t> for Maple 12 (2008)</a:t>
            </a:r>
          </a:p>
          <a:p>
            <a:pPr lvl="2"/>
            <a:r>
              <a:rPr lang="en-US" dirty="0" smtClean="0"/>
              <a:t>Version 1.3: 124 </a:t>
            </a:r>
            <a:r>
              <a:rPr lang="en-US" dirty="0" err="1" smtClean="0"/>
              <a:t>maplets</a:t>
            </a:r>
            <a:r>
              <a:rPr lang="en-US" dirty="0" smtClean="0"/>
              <a:t> for Maple 13 (2oo9)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820</TotalTime>
  <Words>610</Words>
  <Application>Microsoft Office PowerPoint</Application>
  <PresentationFormat>On-screen Show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Reflections on 25 Years as a Maple Champion</vt:lpstr>
      <vt:lpstr>1984 – 1989</vt:lpstr>
      <vt:lpstr>1989 – 1991</vt:lpstr>
      <vt:lpstr>1992</vt:lpstr>
      <vt:lpstr>1993</vt:lpstr>
      <vt:lpstr>1994</vt:lpstr>
      <vt:lpstr>1995 – 1999</vt:lpstr>
      <vt:lpstr>2000 - 2005</vt:lpstr>
      <vt:lpstr>2005 - 2009</vt:lpstr>
      <vt:lpstr>Maple on the Web: My Story</vt:lpstr>
      <vt:lpstr>Maple on the Web: My Story</vt:lpstr>
      <vt:lpstr>Maple on the Web: My Story</vt:lpstr>
      <vt:lpstr>Maple on the Web: My Wishes</vt:lpstr>
      <vt:lpstr>Not The End</vt:lpstr>
      <vt:lpstr>Slide 15</vt:lpstr>
    </vt:vector>
  </TitlesOfParts>
  <Company>The University of South Carolina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20 Years as a Maple Champion</dc:title>
  <dc:creator>Math Department</dc:creator>
  <cp:lastModifiedBy>Math Department</cp:lastModifiedBy>
  <cp:revision>45</cp:revision>
  <dcterms:created xsi:type="dcterms:W3CDTF">2009-11-11T03:45:06Z</dcterms:created>
  <dcterms:modified xsi:type="dcterms:W3CDTF">2009-11-11T22:10:47Z</dcterms:modified>
</cp:coreProperties>
</file>