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4" r:id="rId1"/>
  </p:sldMasterIdLst>
  <p:notesMasterIdLst>
    <p:notesMasterId r:id="rId19"/>
  </p:notesMasterIdLst>
  <p:sldIdLst>
    <p:sldId id="256" r:id="rId2"/>
    <p:sldId id="257" r:id="rId3"/>
    <p:sldId id="258" r:id="rId4"/>
    <p:sldId id="260" r:id="rId5"/>
    <p:sldId id="261" r:id="rId6"/>
    <p:sldId id="262" r:id="rId7"/>
    <p:sldId id="263" r:id="rId8"/>
    <p:sldId id="264" r:id="rId9"/>
    <p:sldId id="266" r:id="rId10"/>
    <p:sldId id="268" r:id="rId11"/>
    <p:sldId id="269" r:id="rId12"/>
    <p:sldId id="270" r:id="rId13"/>
    <p:sldId id="274" r:id="rId14"/>
    <p:sldId id="272" r:id="rId15"/>
    <p:sldId id="271" r:id="rId16"/>
    <p:sldId id="273" r:id="rId17"/>
    <p:sldId id="265"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229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AE76B08-C2FD-47C0-AFD5-F5C97B00A8F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C1CD4871-8042-4C3D-85AC-B59948125B54}" type="slidenum">
              <a:rPr lang="en-US" smtClean="0"/>
              <a:pPr/>
              <a:t>1</a:t>
            </a:fld>
            <a:endParaRPr lang="en-US" smtClean="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F54E493A-6956-4B51-AFA3-7A25D9383EA2}" type="slidenum">
              <a:rPr lang="en-US" smtClean="0"/>
              <a:pPr/>
              <a:t>10</a:t>
            </a:fld>
            <a:endParaRPr 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F54E493A-6956-4B51-AFA3-7A25D9383EA2}" type="slidenum">
              <a:rPr lang="en-US" smtClean="0"/>
              <a:pPr/>
              <a:t>11</a:t>
            </a:fld>
            <a:endParaRPr 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6F37E46-F551-4450-A8DC-E2C81F999627}" type="slidenum">
              <a:rPr lang="en-US" smtClean="0"/>
              <a:pPr/>
              <a:t>12</a:t>
            </a:fld>
            <a:endParaRPr lang="en-US"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21F95A80-1E79-4777-A594-F6F82E5AB17C}" type="slidenum">
              <a:rPr lang="en-US" smtClean="0"/>
              <a:pPr/>
              <a:t>17</a:t>
            </a:fld>
            <a:endParaRPr lang="en-US"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F54E493A-6956-4B51-AFA3-7A25D9383EA2}" type="slidenum">
              <a:rPr lang="en-US" smtClean="0"/>
              <a:pPr/>
              <a:t>2</a:t>
            </a:fld>
            <a:endParaRPr 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31F0D74-6D33-4324-B9E5-9AA06CE3A1D8}" type="slidenum">
              <a:rPr lang="en-US" smtClean="0"/>
              <a:pPr/>
              <a:t>3</a:t>
            </a:fld>
            <a:endParaRPr lang="en-US"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A3168232-9C32-452C-8711-3AB8CDE52796}" type="slidenum">
              <a:rPr lang="en-US" smtClean="0"/>
              <a:pPr/>
              <a:t>4</a:t>
            </a:fld>
            <a:endParaRPr 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16F8E447-9518-44D3-9D7C-F9D18A9D9E9D}" type="slidenum">
              <a:rPr lang="en-US" smtClean="0"/>
              <a:pPr/>
              <a:t>5</a:t>
            </a:fld>
            <a:endParaRPr lang="en-US"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FA487284-ACAF-48E9-9DF8-B99C4D170E89}" type="slidenum">
              <a:rPr lang="en-US" smtClean="0"/>
              <a:pPr/>
              <a:t>6</a:t>
            </a:fld>
            <a:endParaRPr lang="en-US"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254DAD1-B94E-4A70-8EBB-60D2F7C92C2F}" type="slidenum">
              <a:rPr lang="en-US" smtClean="0"/>
              <a:pPr/>
              <a:t>7</a:t>
            </a:fld>
            <a:endParaRPr lang="en-US"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7C8AC9-EEC7-4F52-8B0B-14A2D95B52D6}" type="slidenum">
              <a:rPr lang="en-US" smtClean="0"/>
              <a:pPr/>
              <a:t>8</a:t>
            </a:fld>
            <a:endParaRPr lang="en-US"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6F37E46-F551-4450-A8DC-E2C81F999627}" type="slidenum">
              <a:rPr lang="en-US" smtClean="0"/>
              <a:pPr/>
              <a:t>9</a:t>
            </a:fld>
            <a:endParaRPr lang="en-US"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Meade &amp; Yang, ATCM 2009</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A092C2E5-8B42-4F5C-ADF5-43541A04C411}"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r>
              <a:rPr lang="en-US" smtClean="0"/>
              <a:t>Meade &amp; Yang, ATCM 2009</a:t>
            </a:r>
            <a:endParaRPr lang="en-US"/>
          </a:p>
        </p:txBody>
      </p:sp>
      <p:sp>
        <p:nvSpPr>
          <p:cNvPr id="6" name="Slide Number Placeholder 5"/>
          <p:cNvSpPr>
            <a:spLocks noGrp="1"/>
          </p:cNvSpPr>
          <p:nvPr>
            <p:ph type="sldNum" sz="quarter" idx="12"/>
          </p:nvPr>
        </p:nvSpPr>
        <p:spPr/>
        <p:txBody>
          <a:bodyPr/>
          <a:lstStyle>
            <a:extLst/>
          </a:lstStyle>
          <a:p>
            <a:pPr>
              <a:defRPr/>
            </a:pPr>
            <a:fld id="{67869348-1477-4D22-9BC3-0580F101927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r>
              <a:rPr lang="en-US" smtClean="0"/>
              <a:t>Meade &amp; Yang, ATCM 2009</a:t>
            </a:r>
            <a:endParaRPr lang="en-US"/>
          </a:p>
        </p:txBody>
      </p:sp>
      <p:sp>
        <p:nvSpPr>
          <p:cNvPr id="6" name="Slide Number Placeholder 5"/>
          <p:cNvSpPr>
            <a:spLocks noGrp="1"/>
          </p:cNvSpPr>
          <p:nvPr>
            <p:ph type="sldNum" sz="quarter" idx="12"/>
          </p:nvPr>
        </p:nvSpPr>
        <p:spPr/>
        <p:txBody>
          <a:bodyPr/>
          <a:lstStyle>
            <a:extLst/>
          </a:lstStyle>
          <a:p>
            <a:pPr>
              <a:defRPr/>
            </a:pPr>
            <a:fld id="{1FA6A055-A017-4FE4-913F-89E3D859C5ED}"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Meade &amp; Yang, ATCM 2009</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1FA1DA9-ECF6-4205-8146-A958B070F3A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r>
              <a:rPr lang="en-US" smtClean="0"/>
              <a:t>Meade &amp; Yang, ATCM 2009</a:t>
            </a:r>
            <a:endParaRPr lang="en-US"/>
          </a:p>
        </p:txBody>
      </p:sp>
      <p:sp>
        <p:nvSpPr>
          <p:cNvPr id="6" name="Slide Number Placeholder 5"/>
          <p:cNvSpPr>
            <a:spLocks noGrp="1"/>
          </p:cNvSpPr>
          <p:nvPr>
            <p:ph type="sldNum" sz="quarter" idx="12"/>
          </p:nvPr>
        </p:nvSpPr>
        <p:spPr/>
        <p:txBody>
          <a:bodyPr/>
          <a:lstStyle>
            <a:extLst/>
          </a:lstStyle>
          <a:p>
            <a:pPr>
              <a:defRPr/>
            </a:pPr>
            <a:fld id="{97E415F9-DB90-4156-9710-53869865581A}"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r>
              <a:rPr lang="en-US" smtClean="0"/>
              <a:t>Meade &amp; Yang, ATCM 2009</a:t>
            </a:r>
            <a:endParaRPr lang="en-US"/>
          </a:p>
        </p:txBody>
      </p:sp>
      <p:sp>
        <p:nvSpPr>
          <p:cNvPr id="6" name="Slide Number Placeholder 5"/>
          <p:cNvSpPr>
            <a:spLocks noGrp="1"/>
          </p:cNvSpPr>
          <p:nvPr>
            <p:ph type="sldNum" sz="quarter" idx="12"/>
          </p:nvPr>
        </p:nvSpPr>
        <p:spPr/>
        <p:txBody>
          <a:bodyPr/>
          <a:lstStyle>
            <a:extLst/>
          </a:lstStyle>
          <a:p>
            <a:pPr>
              <a:defRPr/>
            </a:pPr>
            <a:fld id="{08E1072C-884D-47C6-A3DA-62F019629FA6}"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r>
              <a:rPr lang="en-US" smtClean="0"/>
              <a:t>Meade &amp; Yang, ATCM 2009</a:t>
            </a:r>
            <a:endParaRPr lang="en-US"/>
          </a:p>
        </p:txBody>
      </p:sp>
      <p:sp>
        <p:nvSpPr>
          <p:cNvPr id="7" name="Slide Number Placeholder 6"/>
          <p:cNvSpPr>
            <a:spLocks noGrp="1"/>
          </p:cNvSpPr>
          <p:nvPr>
            <p:ph type="sldNum" sz="quarter" idx="12"/>
          </p:nvPr>
        </p:nvSpPr>
        <p:spPr/>
        <p:txBody>
          <a:bodyPr/>
          <a:lstStyle>
            <a:extLst/>
          </a:lstStyle>
          <a:p>
            <a:pPr>
              <a:defRPr/>
            </a:pPr>
            <a:fld id="{BA98F6D8-E84C-41AA-BA37-826963486A6D}"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r>
              <a:rPr lang="en-US" smtClean="0"/>
              <a:t>Meade &amp; Yang, ATCM 2009</a:t>
            </a:r>
            <a:endParaRPr lang="en-US"/>
          </a:p>
        </p:txBody>
      </p:sp>
      <p:sp>
        <p:nvSpPr>
          <p:cNvPr id="9" name="Slide Number Placeholder 8"/>
          <p:cNvSpPr>
            <a:spLocks noGrp="1"/>
          </p:cNvSpPr>
          <p:nvPr>
            <p:ph type="sldNum" sz="quarter" idx="12"/>
          </p:nvPr>
        </p:nvSpPr>
        <p:spPr/>
        <p:txBody>
          <a:bodyPr/>
          <a:lstStyle>
            <a:extLst/>
          </a:lstStyle>
          <a:p>
            <a:pPr>
              <a:defRPr/>
            </a:pPr>
            <a:fld id="{C114D39C-B889-4AE8-BDBA-7634ED3AFF3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r>
              <a:rPr lang="en-US" smtClean="0"/>
              <a:t>Meade &amp; Yang, ATCM 2009</a:t>
            </a:r>
            <a:endParaRPr lang="en-US"/>
          </a:p>
        </p:txBody>
      </p:sp>
      <p:sp>
        <p:nvSpPr>
          <p:cNvPr id="5" name="Slide Number Placeholder 4"/>
          <p:cNvSpPr>
            <a:spLocks noGrp="1"/>
          </p:cNvSpPr>
          <p:nvPr>
            <p:ph type="sldNum" sz="quarter" idx="12"/>
          </p:nvPr>
        </p:nvSpPr>
        <p:spPr/>
        <p:txBody>
          <a:bodyPr/>
          <a:lstStyle>
            <a:extLst/>
          </a:lstStyle>
          <a:p>
            <a:pPr>
              <a:defRPr/>
            </a:pPr>
            <a:fld id="{7775B97D-D11F-46E9-9395-C392BF3C208B}"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r>
              <a:rPr lang="en-US" smtClean="0"/>
              <a:t>Meade &amp; Yang, ATCM 2009</a:t>
            </a:r>
            <a:endParaRPr lang="en-US"/>
          </a:p>
        </p:txBody>
      </p:sp>
      <p:sp>
        <p:nvSpPr>
          <p:cNvPr id="4" name="Slide Number Placeholder 3"/>
          <p:cNvSpPr>
            <a:spLocks noGrp="1"/>
          </p:cNvSpPr>
          <p:nvPr>
            <p:ph type="sldNum" sz="quarter" idx="12"/>
          </p:nvPr>
        </p:nvSpPr>
        <p:spPr/>
        <p:txBody>
          <a:bodyPr/>
          <a:lstStyle>
            <a:extLst/>
          </a:lstStyle>
          <a:p>
            <a:pPr>
              <a:defRPr/>
            </a:pPr>
            <a:fld id="{F58BA7FF-02A6-4441-ABBE-B6F06D8C11B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r>
              <a:rPr lang="en-US" smtClean="0"/>
              <a:t>Meade &amp; Yang, ATCM 2009</a:t>
            </a:r>
            <a:endParaRPr lang="en-US"/>
          </a:p>
        </p:txBody>
      </p:sp>
      <p:sp>
        <p:nvSpPr>
          <p:cNvPr id="7" name="Slide Number Placeholder 6"/>
          <p:cNvSpPr>
            <a:spLocks noGrp="1"/>
          </p:cNvSpPr>
          <p:nvPr>
            <p:ph type="sldNum" sz="quarter" idx="12"/>
          </p:nvPr>
        </p:nvSpPr>
        <p:spPr/>
        <p:txBody>
          <a:bodyPr/>
          <a:lstStyle>
            <a:extLst/>
          </a:lstStyle>
          <a:p>
            <a:pPr>
              <a:defRPr/>
            </a:pPr>
            <a:fld id="{48C75E8C-9FEA-4795-A929-041D8536ED26}"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r>
              <a:rPr lang="en-US" smtClean="0"/>
              <a:t>Meade &amp; Yang, ATCM 2009</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A35CAED0-CF89-4D61-9953-A9BAAFCC1B6C}"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smtClean="0"/>
              <a:t>Meade &amp; Yang, ATCM 2009</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E167F27C-E74A-42E1-8052-80BF47FC9B29}"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 id="2147483926" r:id="rId12"/>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eade@math.sc.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wyang@radford.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8.gif"/><Relationship Id="rId5" Type="http://schemas.openxmlformats.org/officeDocument/2006/relationships/hyperlink" Target="eJMT-Shrink/demos/Maple/images/LemmaSS_27.gif" TargetMode="External"/><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answers.com/topic/osculating-circle-in-math" TargetMode="External"/><Relationship Id="rId3" Type="http://schemas.openxmlformats.org/officeDocument/2006/relationships/hyperlink" Target="http://www.answers.com/topic/differential-geometry-and-topology" TargetMode="External"/><Relationship Id="rId7" Type="http://schemas.openxmlformats.org/officeDocument/2006/relationships/hyperlink" Target="http://www.answers.com/topic/darboux-frame" TargetMode="External"/><Relationship Id="rId2" Type="http://schemas.openxmlformats.org/officeDocument/2006/relationships/hyperlink" Target="http://en.wikipedia.org/wiki/Meusnier%27s_theorem" TargetMode="External"/><Relationship Id="rId1" Type="http://schemas.openxmlformats.org/officeDocument/2006/relationships/slideLayout" Target="../slideLayouts/slideLayout2.xml"/><Relationship Id="rId6" Type="http://schemas.openxmlformats.org/officeDocument/2006/relationships/hyperlink" Target="http://www.answers.com/topic/tangent-1" TargetMode="External"/><Relationship Id="rId5" Type="http://schemas.openxmlformats.org/officeDocument/2006/relationships/hyperlink" Target="http://www.answers.com/topic/surface" TargetMode="External"/><Relationship Id="rId4" Type="http://schemas.openxmlformats.org/officeDocument/2006/relationships/hyperlink" Target="http://www.answers.com/topic/curve-disambiguation" TargetMode="External"/><Relationship Id="rId9" Type="http://schemas.openxmlformats.org/officeDocument/2006/relationships/hyperlink" Target="http://www.answers.com/topic/jean-baptiste-meusnier"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www.answers.com/topic/meusnier-apos-s-theore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math.sc.edu/~meade/eJMT-Shrink/"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eJMT-Shrink/demos/Maple/OrigSC.mw" TargetMode="External"/><Relationship Id="rId5" Type="http://schemas.openxmlformats.org/officeDocument/2006/relationships/hyperlink" Target="ShrinkCalc.xlsx" TargetMode="External"/><Relationship Id="rId4" Type="http://schemas.openxmlformats.org/officeDocument/2006/relationships/hyperlink" Target="eJMT-Shrink/demos/GeoExpr/OrigSCanalytic.gx"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ShrinkCalc.xlsx" TargetMode="External"/><Relationship Id="rId7" Type="http://schemas.openxmlformats.org/officeDocument/2006/relationships/hyperlink" Target="SCgeom-proof.g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hyperlink" Target="eJMT-Shrink/demos/Maple/OrigSC.mw" TargetMode="Externa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5.xml"/><Relationship Id="rId7" Type="http://schemas.openxmlformats.org/officeDocument/2006/relationships/oleObject" Target="../embeddings/oleObject4.bin"/><Relationship Id="rId12" Type="http://schemas.openxmlformats.org/officeDocument/2006/relationships/image" Target="../media/image14.e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685800"/>
            <a:ext cx="7848600" cy="2533650"/>
          </a:xfrm>
        </p:spPr>
        <p:txBody>
          <a:bodyPr/>
          <a:lstStyle/>
          <a:p>
            <a:pPr eaLnBrk="1" hangingPunct="1"/>
            <a:r>
              <a:rPr lang="en-US" sz="4000" dirty="0" smtClean="0"/>
              <a:t>Analytic, Geometric and Numeric Analysis of the Shrinking </a:t>
            </a:r>
            <a:r>
              <a:rPr lang="en-US" sz="4000" dirty="0" smtClean="0"/>
              <a:t>Circle </a:t>
            </a:r>
            <a:r>
              <a:rPr lang="en-US" sz="4000" dirty="0" smtClean="0"/>
              <a:t>and Sphere Problems</a:t>
            </a:r>
            <a:endParaRPr lang="en-US" sz="4000" dirty="0" smtClean="0"/>
          </a:p>
        </p:txBody>
      </p:sp>
      <p:sp>
        <p:nvSpPr>
          <p:cNvPr id="3075" name="Rectangle 3"/>
          <p:cNvSpPr>
            <a:spLocks noGrp="1" noChangeArrowheads="1"/>
          </p:cNvSpPr>
          <p:nvPr>
            <p:ph type="subTitle" idx="1"/>
          </p:nvPr>
        </p:nvSpPr>
        <p:spPr>
          <a:xfrm>
            <a:off x="1371600" y="3581400"/>
            <a:ext cx="3200400" cy="1752600"/>
          </a:xfrm>
        </p:spPr>
        <p:txBody>
          <a:bodyPr>
            <a:normAutofit fontScale="92500"/>
          </a:bodyPr>
          <a:lstStyle/>
          <a:p>
            <a:pPr eaLnBrk="1" hangingPunct="1">
              <a:lnSpc>
                <a:spcPct val="80000"/>
              </a:lnSpc>
            </a:pPr>
            <a:r>
              <a:rPr lang="en-US" sz="2800" smtClean="0"/>
              <a:t>Douglas B. Meade</a:t>
            </a:r>
          </a:p>
          <a:p>
            <a:pPr eaLnBrk="1" hangingPunct="1">
              <a:lnSpc>
                <a:spcPct val="80000"/>
              </a:lnSpc>
              <a:spcBef>
                <a:spcPct val="0"/>
              </a:spcBef>
            </a:pPr>
            <a:endParaRPr lang="en-US" sz="1800" smtClean="0"/>
          </a:p>
          <a:p>
            <a:pPr eaLnBrk="1" hangingPunct="1">
              <a:lnSpc>
                <a:spcPct val="80000"/>
              </a:lnSpc>
            </a:pPr>
            <a:r>
              <a:rPr lang="en-US" sz="1800" smtClean="0"/>
              <a:t>Department of Mathematics</a:t>
            </a:r>
          </a:p>
          <a:p>
            <a:pPr eaLnBrk="1" hangingPunct="1">
              <a:lnSpc>
                <a:spcPct val="80000"/>
              </a:lnSpc>
            </a:pPr>
            <a:r>
              <a:rPr lang="en-US" sz="1800" smtClean="0"/>
              <a:t>University of South Carolina</a:t>
            </a:r>
          </a:p>
          <a:p>
            <a:pPr eaLnBrk="1" hangingPunct="1">
              <a:lnSpc>
                <a:spcPct val="80000"/>
              </a:lnSpc>
            </a:pPr>
            <a:r>
              <a:rPr lang="en-US" sz="1800" smtClean="0">
                <a:hlinkClick r:id="rId3"/>
              </a:rPr>
              <a:t>meade@math.sc.edu</a:t>
            </a:r>
            <a:r>
              <a:rPr lang="en-US" sz="1800" smtClean="0"/>
              <a:t> </a:t>
            </a:r>
          </a:p>
        </p:txBody>
      </p:sp>
      <p:sp>
        <p:nvSpPr>
          <p:cNvPr id="3076" name="Text Box 5"/>
          <p:cNvSpPr txBox="1">
            <a:spLocks noChangeArrowheads="1"/>
          </p:cNvSpPr>
          <p:nvPr/>
        </p:nvSpPr>
        <p:spPr bwMode="auto">
          <a:xfrm>
            <a:off x="1371600" y="5562600"/>
            <a:ext cx="6400800" cy="784225"/>
          </a:xfrm>
          <a:prstGeom prst="rect">
            <a:avLst/>
          </a:prstGeom>
          <a:noFill/>
          <a:ln w="9525">
            <a:noFill/>
            <a:miter lim="800000"/>
            <a:headEnd/>
            <a:tailEnd/>
          </a:ln>
        </p:spPr>
        <p:txBody>
          <a:bodyPr>
            <a:spAutoFit/>
          </a:bodyPr>
          <a:lstStyle/>
          <a:p>
            <a:pPr algn="ctr">
              <a:spcBef>
                <a:spcPct val="50000"/>
              </a:spcBef>
            </a:pPr>
            <a:r>
              <a:rPr lang="en-US"/>
              <a:t>14</a:t>
            </a:r>
            <a:r>
              <a:rPr lang="en-US" baseline="30000"/>
              <a:t>th</a:t>
            </a:r>
            <a:r>
              <a:rPr lang="en-US"/>
              <a:t> ATCM, Beijing Normal University, Beijing, China</a:t>
            </a:r>
          </a:p>
          <a:p>
            <a:pPr algn="ctr">
              <a:spcBef>
                <a:spcPct val="50000"/>
              </a:spcBef>
            </a:pPr>
            <a:r>
              <a:rPr lang="en-US"/>
              <a:t>December 2009</a:t>
            </a:r>
          </a:p>
        </p:txBody>
      </p:sp>
      <p:sp>
        <p:nvSpPr>
          <p:cNvPr id="8" name="Rectangle 3"/>
          <p:cNvSpPr txBox="1">
            <a:spLocks noChangeArrowheads="1"/>
          </p:cNvSpPr>
          <p:nvPr/>
        </p:nvSpPr>
        <p:spPr bwMode="auto">
          <a:xfrm>
            <a:off x="4648200" y="3581400"/>
            <a:ext cx="3200400" cy="1752600"/>
          </a:xfrm>
          <a:prstGeom prst="rect">
            <a:avLst/>
          </a:prstGeom>
          <a:noFill/>
          <a:ln w="9525">
            <a:noFill/>
            <a:miter lim="800000"/>
            <a:headEnd/>
            <a:tailEnd/>
          </a:ln>
        </p:spPr>
        <p:txBody>
          <a:bodyPr/>
          <a:lstStyle/>
          <a:p>
            <a:pPr algn="ctr">
              <a:lnSpc>
                <a:spcPct val="80000"/>
              </a:lnSpc>
              <a:spcBef>
                <a:spcPct val="20000"/>
              </a:spcBef>
              <a:defRPr/>
            </a:pPr>
            <a:r>
              <a:rPr lang="en-US" sz="2800" kern="0" dirty="0">
                <a:latin typeface="+mn-lt"/>
              </a:rPr>
              <a:t>Wei-Chi Yang</a:t>
            </a:r>
          </a:p>
          <a:p>
            <a:pPr algn="ctr">
              <a:lnSpc>
                <a:spcPct val="80000"/>
              </a:lnSpc>
              <a:spcBef>
                <a:spcPts val="0"/>
              </a:spcBef>
              <a:defRPr/>
            </a:pPr>
            <a:endParaRPr lang="en-US" kern="0" dirty="0">
              <a:latin typeface="+mn-lt"/>
            </a:endParaRPr>
          </a:p>
          <a:p>
            <a:pPr algn="ctr">
              <a:lnSpc>
                <a:spcPct val="80000"/>
              </a:lnSpc>
              <a:spcBef>
                <a:spcPct val="20000"/>
              </a:spcBef>
              <a:defRPr/>
            </a:pPr>
            <a:r>
              <a:rPr lang="en-US" kern="0" dirty="0">
                <a:latin typeface="+mn-lt"/>
              </a:rPr>
              <a:t>Department of Math &amp; Stat</a:t>
            </a:r>
          </a:p>
          <a:p>
            <a:pPr algn="ctr">
              <a:lnSpc>
                <a:spcPct val="80000"/>
              </a:lnSpc>
              <a:spcBef>
                <a:spcPct val="20000"/>
              </a:spcBef>
              <a:defRPr/>
            </a:pPr>
            <a:r>
              <a:rPr lang="en-US" kern="0" dirty="0">
                <a:latin typeface="+mn-lt"/>
              </a:rPr>
              <a:t>Radford University</a:t>
            </a:r>
          </a:p>
          <a:p>
            <a:pPr algn="ctr">
              <a:lnSpc>
                <a:spcPct val="80000"/>
              </a:lnSpc>
              <a:spcBef>
                <a:spcPct val="20000"/>
              </a:spcBef>
              <a:defRPr/>
            </a:pPr>
            <a:r>
              <a:rPr lang="en-US" kern="0" dirty="0">
                <a:latin typeface="+mn-lt"/>
                <a:hlinkClick r:id="rId4"/>
              </a:rPr>
              <a:t>wyang@radford.edu</a:t>
            </a:r>
            <a:r>
              <a:rPr lang="en-US" kern="0" dirty="0">
                <a:latin typeface="+mn-lt"/>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normAutofit/>
          </a:bodyPr>
          <a:lstStyle/>
          <a:p>
            <a:pPr eaLnBrk="1" hangingPunct="1">
              <a:lnSpc>
                <a:spcPct val="80000"/>
              </a:lnSpc>
              <a:buFontTx/>
              <a:buNone/>
            </a:pPr>
            <a:r>
              <a:rPr lang="en-US" sz="2800" dirty="0" smtClean="0"/>
              <a:t>Let</a:t>
            </a:r>
          </a:p>
          <a:p>
            <a:pPr eaLnBrk="1" hangingPunct="1">
              <a:lnSpc>
                <a:spcPct val="80000"/>
              </a:lnSpc>
            </a:pPr>
            <a:r>
              <a:rPr lang="en-US" sz="2800" i="1" dirty="0" smtClean="0"/>
              <a:t>S</a:t>
            </a:r>
            <a:r>
              <a:rPr lang="en-US" sz="2800" dirty="0" smtClean="0"/>
              <a:t> = sphere with center (0,a,b) that includes the origin, i.e., </a:t>
            </a:r>
            <a:r>
              <a:rPr lang="en-US" sz="2800" i="1" dirty="0" smtClean="0"/>
              <a:t>x</a:t>
            </a:r>
            <a:r>
              <a:rPr lang="en-US" sz="2800" i="1" baseline="30000" dirty="0" smtClean="0"/>
              <a:t>2</a:t>
            </a:r>
            <a:r>
              <a:rPr lang="en-US" sz="2800" i="1" dirty="0" smtClean="0"/>
              <a:t>+(y-a)</a:t>
            </a:r>
            <a:r>
              <a:rPr lang="en-US" sz="2800" i="1" baseline="30000" dirty="0" smtClean="0"/>
              <a:t>2</a:t>
            </a:r>
            <a:r>
              <a:rPr lang="en-US" sz="2800" i="1" dirty="0" smtClean="0"/>
              <a:t>+(z-b)</a:t>
            </a:r>
            <a:r>
              <a:rPr lang="en-US" sz="2800" i="1" baseline="30000" dirty="0" smtClean="0"/>
              <a:t>2</a:t>
            </a:r>
            <a:r>
              <a:rPr lang="en-US" sz="2800" i="1" dirty="0" smtClean="0"/>
              <a:t> = a</a:t>
            </a:r>
            <a:r>
              <a:rPr lang="en-US" sz="2800" i="1" baseline="30000" dirty="0" smtClean="0"/>
              <a:t>2</a:t>
            </a:r>
            <a:r>
              <a:rPr lang="en-US" sz="2800" i="1" dirty="0" smtClean="0"/>
              <a:t>+b</a:t>
            </a:r>
            <a:r>
              <a:rPr lang="en-US" sz="2800" i="1" baseline="30000" dirty="0" smtClean="0"/>
              <a:t>2</a:t>
            </a:r>
            <a:endParaRPr lang="en-US" sz="2800" i="1" baseline="30000" dirty="0" smtClean="0"/>
          </a:p>
          <a:p>
            <a:pPr eaLnBrk="1" hangingPunct="1">
              <a:lnSpc>
                <a:spcPct val="80000"/>
              </a:lnSpc>
            </a:pPr>
            <a:r>
              <a:rPr lang="en-US" sz="2800" i="1" dirty="0" err="1" smtClean="0"/>
              <a:t>S</a:t>
            </a:r>
            <a:r>
              <a:rPr lang="en-US" sz="2800" i="1" baseline="-25000" dirty="0" err="1" smtClean="0"/>
              <a:t>r</a:t>
            </a:r>
            <a:r>
              <a:rPr lang="en-US" sz="2800" dirty="0" smtClean="0"/>
              <a:t> = sphere with </a:t>
            </a:r>
            <a:r>
              <a:rPr lang="en-US" sz="2800" dirty="0" smtClean="0"/>
              <a:t>radius </a:t>
            </a:r>
            <a:r>
              <a:rPr lang="en-US" sz="2800" i="1" dirty="0" smtClean="0"/>
              <a:t>r</a:t>
            </a:r>
            <a:r>
              <a:rPr lang="en-US" sz="2800" dirty="0" smtClean="0"/>
              <a:t> and center </a:t>
            </a:r>
            <a:r>
              <a:rPr lang="en-US" sz="2800" i="1" dirty="0" smtClean="0"/>
              <a:t>(</a:t>
            </a:r>
            <a:r>
              <a:rPr lang="en-US" sz="2800" i="1" dirty="0" smtClean="0"/>
              <a:t>0,0,0)</a:t>
            </a:r>
            <a:endParaRPr lang="en-US" sz="2800" i="1" dirty="0" smtClean="0"/>
          </a:p>
          <a:p>
            <a:pPr eaLnBrk="1" hangingPunct="1">
              <a:lnSpc>
                <a:spcPct val="80000"/>
              </a:lnSpc>
            </a:pPr>
            <a:r>
              <a:rPr lang="en-US" sz="2800" i="1" dirty="0" smtClean="0"/>
              <a:t>P</a:t>
            </a:r>
            <a:r>
              <a:rPr lang="en-US" sz="2800" dirty="0" smtClean="0"/>
              <a:t> </a:t>
            </a:r>
            <a:r>
              <a:rPr lang="en-US" sz="2800" dirty="0" smtClean="0"/>
              <a:t>= point </a:t>
            </a:r>
            <a:r>
              <a:rPr lang="en-US" sz="2800" i="1" dirty="0" smtClean="0"/>
              <a:t>(0,0,r)</a:t>
            </a:r>
            <a:r>
              <a:rPr lang="en-US" sz="2800" dirty="0" smtClean="0"/>
              <a:t>, the “north pole” of </a:t>
            </a:r>
            <a:r>
              <a:rPr lang="en-US" sz="2800" i="1" dirty="0" err="1" smtClean="0"/>
              <a:t>S</a:t>
            </a:r>
            <a:r>
              <a:rPr lang="en-US" sz="2800" i="1" baseline="-25000" dirty="0" err="1" smtClean="0"/>
              <a:t>r</a:t>
            </a:r>
            <a:endParaRPr lang="en-US" sz="2800" i="1" dirty="0" smtClean="0"/>
          </a:p>
          <a:p>
            <a:pPr eaLnBrk="1" hangingPunct="1">
              <a:lnSpc>
                <a:spcPct val="80000"/>
              </a:lnSpc>
            </a:pPr>
            <a:r>
              <a:rPr lang="en-US" sz="2800" i="1" dirty="0" smtClean="0"/>
              <a:t>Q</a:t>
            </a:r>
            <a:r>
              <a:rPr lang="en-US" sz="2800" dirty="0" smtClean="0"/>
              <a:t> </a:t>
            </a:r>
            <a:r>
              <a:rPr lang="en-US" sz="2800" dirty="0" smtClean="0"/>
              <a:t>= </a:t>
            </a:r>
            <a:r>
              <a:rPr lang="en-US" sz="2800" u="sng" dirty="0" smtClean="0"/>
              <a:t>curve of </a:t>
            </a:r>
            <a:r>
              <a:rPr lang="en-US" sz="2800" dirty="0" smtClean="0"/>
              <a:t>intersection </a:t>
            </a:r>
            <a:r>
              <a:rPr lang="en-US" sz="2800" dirty="0" smtClean="0"/>
              <a:t>of </a:t>
            </a:r>
            <a:r>
              <a:rPr lang="en-US" sz="2800" i="1" dirty="0" smtClean="0"/>
              <a:t>S</a:t>
            </a:r>
            <a:r>
              <a:rPr lang="en-US" sz="2800" dirty="0" smtClean="0"/>
              <a:t> </a:t>
            </a:r>
            <a:r>
              <a:rPr lang="en-US" sz="2800" dirty="0" smtClean="0"/>
              <a:t>and </a:t>
            </a:r>
            <a:r>
              <a:rPr lang="en-US" sz="2800" i="1" dirty="0" err="1" smtClean="0"/>
              <a:t>S</a:t>
            </a:r>
            <a:r>
              <a:rPr lang="en-US" sz="2800" i="1" baseline="-25000" dirty="0" err="1" smtClean="0"/>
              <a:t>r</a:t>
            </a:r>
            <a:endParaRPr lang="en-US" sz="2800" dirty="0" smtClean="0"/>
          </a:p>
          <a:p>
            <a:pPr eaLnBrk="1" hangingPunct="1">
              <a:lnSpc>
                <a:spcPct val="80000"/>
              </a:lnSpc>
            </a:pPr>
            <a:r>
              <a:rPr lang="en-US" sz="2800" i="1" dirty="0" smtClean="0"/>
              <a:t>R</a:t>
            </a:r>
            <a:r>
              <a:rPr lang="en-US" sz="2800" dirty="0" smtClean="0"/>
              <a:t> =</a:t>
            </a:r>
            <a:r>
              <a:rPr lang="en-US" sz="2800" dirty="0" smtClean="0"/>
              <a:t> projection of P through </a:t>
            </a:r>
            <a:r>
              <a:rPr lang="en-US" sz="2800" i="1" dirty="0" smtClean="0"/>
              <a:t>Q</a:t>
            </a:r>
            <a:r>
              <a:rPr lang="en-US" sz="2800" dirty="0" smtClean="0"/>
              <a:t> onto </a:t>
            </a:r>
            <a:r>
              <a:rPr lang="en-US" sz="2800" i="1" dirty="0" err="1" smtClean="0"/>
              <a:t>xy</a:t>
            </a:r>
            <a:r>
              <a:rPr lang="en-US" sz="2800" dirty="0" smtClean="0"/>
              <a:t> plane</a:t>
            </a:r>
            <a:endParaRPr lang="en-US" sz="2800" dirty="0" smtClean="0"/>
          </a:p>
          <a:p>
            <a:pPr eaLnBrk="1" hangingPunct="1">
              <a:lnSpc>
                <a:spcPct val="80000"/>
              </a:lnSpc>
              <a:buFontTx/>
              <a:buNone/>
            </a:pPr>
            <a:endParaRPr lang="en-US" sz="2800" dirty="0" smtClean="0"/>
          </a:p>
          <a:p>
            <a:pPr eaLnBrk="1" hangingPunct="1">
              <a:lnSpc>
                <a:spcPct val="80000"/>
              </a:lnSpc>
              <a:buFontTx/>
              <a:buNone/>
            </a:pPr>
            <a:r>
              <a:rPr lang="en-US" sz="2800" dirty="0" smtClean="0"/>
              <a:t>What </a:t>
            </a:r>
            <a:r>
              <a:rPr lang="en-US" sz="2800" dirty="0" smtClean="0"/>
              <a:t>happens to </a:t>
            </a:r>
            <a:r>
              <a:rPr lang="en-US" sz="2800" i="1" dirty="0" smtClean="0"/>
              <a:t>R</a:t>
            </a:r>
            <a:r>
              <a:rPr lang="en-US" sz="2800" dirty="0" smtClean="0"/>
              <a:t> as </a:t>
            </a:r>
            <a:r>
              <a:rPr lang="en-US" sz="2800" i="1" dirty="0" err="1" smtClean="0"/>
              <a:t>S</a:t>
            </a:r>
            <a:r>
              <a:rPr lang="en-US" sz="2800" i="1" baseline="-25000" dirty="0" err="1" smtClean="0"/>
              <a:t>r</a:t>
            </a:r>
            <a:r>
              <a:rPr lang="en-US" sz="2800" dirty="0" smtClean="0"/>
              <a:t> </a:t>
            </a:r>
            <a:r>
              <a:rPr lang="en-US" sz="2800" dirty="0" smtClean="0"/>
              <a:t>shrinks to the origin?</a:t>
            </a:r>
          </a:p>
          <a:p>
            <a:pPr eaLnBrk="1" hangingPunct="1">
              <a:lnSpc>
                <a:spcPct val="80000"/>
              </a:lnSpc>
              <a:buFontTx/>
              <a:buNone/>
            </a:pPr>
            <a:endParaRPr lang="en-US" sz="1600" dirty="0" smtClean="0"/>
          </a:p>
          <a:p>
            <a:pPr eaLnBrk="1" hangingPunct="1">
              <a:lnSpc>
                <a:spcPct val="80000"/>
              </a:lnSpc>
              <a:buFontTx/>
              <a:buNone/>
            </a:pPr>
            <a:r>
              <a:rPr lang="en-US" sz="2800" dirty="0" smtClean="0"/>
              <a:t>Note: </a:t>
            </a:r>
            <a:r>
              <a:rPr lang="en-US" sz="2800" i="1" dirty="0" smtClean="0"/>
              <a:t>R</a:t>
            </a:r>
            <a:r>
              <a:rPr lang="en-US" sz="2800" dirty="0" smtClean="0"/>
              <a:t> is now, by definition, a curve.</a:t>
            </a:r>
          </a:p>
          <a:p>
            <a:pPr eaLnBrk="1" hangingPunct="1">
              <a:lnSpc>
                <a:spcPct val="80000"/>
              </a:lnSpc>
              <a:buFontTx/>
              <a:buNone/>
            </a:pPr>
            <a:endParaRPr lang="en-US" sz="2800" dirty="0" smtClean="0"/>
          </a:p>
          <a:p>
            <a:pPr eaLnBrk="1" hangingPunct="1">
              <a:lnSpc>
                <a:spcPct val="80000"/>
              </a:lnSpc>
              <a:buFontTx/>
              <a:buNone/>
            </a:pPr>
            <a:endParaRPr lang="en-US" sz="2000" dirty="0" smtClean="0"/>
          </a:p>
        </p:txBody>
      </p:sp>
      <p:sp>
        <p:nvSpPr>
          <p:cNvPr id="4098" name="Rectangle 2"/>
          <p:cNvSpPr>
            <a:spLocks noGrp="1" noChangeArrowheads="1"/>
          </p:cNvSpPr>
          <p:nvPr>
            <p:ph type="title"/>
          </p:nvPr>
        </p:nvSpPr>
        <p:spPr/>
        <p:txBody>
          <a:bodyPr/>
          <a:lstStyle/>
          <a:p>
            <a:pPr eaLnBrk="1" hangingPunct="1"/>
            <a:r>
              <a:rPr lang="en-US" dirty="0" smtClean="0"/>
              <a:t>Shrinking </a:t>
            </a:r>
            <a:r>
              <a:rPr lang="en-US" dirty="0" smtClean="0"/>
              <a:t>Sphere </a:t>
            </a:r>
            <a:r>
              <a:rPr lang="en-US" dirty="0" smtClean="0"/>
              <a:t>Problem</a:t>
            </a:r>
          </a:p>
        </p:txBody>
      </p:sp>
      <p:sp>
        <p:nvSpPr>
          <p:cNvPr id="4" name="Slide Number Placeholder 3"/>
          <p:cNvSpPr>
            <a:spLocks noGrp="1"/>
          </p:cNvSpPr>
          <p:nvPr>
            <p:ph type="sldNum" sz="quarter" idx="12"/>
          </p:nvPr>
        </p:nvSpPr>
        <p:spPr/>
        <p:txBody>
          <a:bodyPr/>
          <a:lstStyle/>
          <a:p>
            <a:pPr>
              <a:defRPr/>
            </a:pPr>
            <a:fld id="{97E415F9-DB90-4156-9710-53869865581A}"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smtClean="0"/>
              <a:t>Meade &amp; Yang, ATCM 2009</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533400" y="2590800"/>
            <a:ext cx="8229600" cy="3535363"/>
          </a:xfrm>
        </p:spPr>
        <p:txBody>
          <a:bodyPr/>
          <a:lstStyle/>
          <a:p>
            <a:pPr eaLnBrk="1" hangingPunct="1">
              <a:lnSpc>
                <a:spcPct val="80000"/>
              </a:lnSpc>
              <a:buFontTx/>
              <a:buNone/>
            </a:pPr>
            <a:endParaRPr lang="en-US" sz="2800" dirty="0" smtClean="0"/>
          </a:p>
          <a:p>
            <a:pPr eaLnBrk="1" hangingPunct="1">
              <a:lnSpc>
                <a:spcPct val="80000"/>
              </a:lnSpc>
              <a:buFontTx/>
              <a:buNone/>
            </a:pPr>
            <a:endParaRPr lang="en-US" sz="2800" dirty="0" smtClean="0"/>
          </a:p>
          <a:p>
            <a:pPr eaLnBrk="1" hangingPunct="1">
              <a:lnSpc>
                <a:spcPct val="80000"/>
              </a:lnSpc>
              <a:buFontTx/>
              <a:buNone/>
            </a:pPr>
            <a:endParaRPr lang="en-US" sz="2000" dirty="0" smtClean="0"/>
          </a:p>
        </p:txBody>
      </p:sp>
      <p:sp>
        <p:nvSpPr>
          <p:cNvPr id="4098" name="Rectangle 2"/>
          <p:cNvSpPr>
            <a:spLocks noGrp="1" noChangeArrowheads="1"/>
          </p:cNvSpPr>
          <p:nvPr>
            <p:ph type="title"/>
          </p:nvPr>
        </p:nvSpPr>
        <p:spPr/>
        <p:txBody>
          <a:bodyPr/>
          <a:lstStyle/>
          <a:p>
            <a:pPr eaLnBrk="1" hangingPunct="1"/>
            <a:r>
              <a:rPr lang="en-US" dirty="0" smtClean="0"/>
              <a:t>Shrinking </a:t>
            </a:r>
            <a:r>
              <a:rPr lang="en-US" dirty="0" smtClean="0"/>
              <a:t>Sphere </a:t>
            </a:r>
            <a:r>
              <a:rPr lang="en-US" dirty="0" smtClean="0"/>
              <a:t>Problem</a:t>
            </a:r>
          </a:p>
        </p:txBody>
      </p:sp>
      <p:graphicFrame>
        <p:nvGraphicFramePr>
          <p:cNvPr id="5" name="Object 4"/>
          <p:cNvGraphicFramePr>
            <a:graphicFrameLocks noChangeAspect="1"/>
          </p:cNvGraphicFramePr>
          <p:nvPr/>
        </p:nvGraphicFramePr>
        <p:xfrm>
          <a:off x="2354263" y="1447800"/>
          <a:ext cx="4411662" cy="762000"/>
        </p:xfrm>
        <a:graphic>
          <a:graphicData uri="http://schemas.openxmlformats.org/presentationml/2006/ole">
            <p:oleObj spid="_x0000_s35842" name="Equation" r:id="rId4" imgW="2793960" imgH="482400" progId="Equation.3">
              <p:embed/>
            </p:oleObj>
          </a:graphicData>
        </a:graphic>
      </p:graphicFrame>
      <p:pic>
        <p:nvPicPr>
          <p:cNvPr id="6" name="Picture 5" descr="LemmaSS_27.gif">
            <a:hlinkClick r:id="rId5" action="ppaction://hlinkfile"/>
          </p:cNvPr>
          <p:cNvPicPr>
            <a:picLocks noChangeAspect="1"/>
          </p:cNvPicPr>
          <p:nvPr/>
        </p:nvPicPr>
        <p:blipFill>
          <a:blip r:embed="rId6" cstate="print"/>
          <a:stretch>
            <a:fillRect/>
          </a:stretch>
        </p:blipFill>
        <p:spPr>
          <a:xfrm>
            <a:off x="2743200" y="2514600"/>
            <a:ext cx="3638550" cy="3638550"/>
          </a:xfrm>
          <a:prstGeom prst="rect">
            <a:avLst/>
          </a:prstGeom>
        </p:spPr>
      </p:pic>
      <p:sp>
        <p:nvSpPr>
          <p:cNvPr id="7" name="Slide Number Placeholder 6"/>
          <p:cNvSpPr>
            <a:spLocks noGrp="1"/>
          </p:cNvSpPr>
          <p:nvPr>
            <p:ph type="sldNum" sz="quarter" idx="12"/>
          </p:nvPr>
        </p:nvSpPr>
        <p:spPr/>
        <p:txBody>
          <a:bodyPr/>
          <a:lstStyle/>
          <a:p>
            <a:pPr>
              <a:defRPr/>
            </a:pPr>
            <a:fld id="{97E415F9-DB90-4156-9710-53869865581A}"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Meade &amp; Yang, ATCM 2009</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normAutofit/>
          </a:bodyPr>
          <a:lstStyle/>
          <a:p>
            <a:pPr eaLnBrk="1" hangingPunct="1">
              <a:lnSpc>
                <a:spcPct val="80000"/>
              </a:lnSpc>
              <a:buFontTx/>
              <a:buNone/>
            </a:pPr>
            <a:r>
              <a:rPr lang="en-US" sz="2000" dirty="0" smtClean="0"/>
              <a:t>	Let </a:t>
            </a:r>
            <a:r>
              <a:rPr lang="en-US" sz="2000" i="1" dirty="0" smtClean="0"/>
              <a:t>O</a:t>
            </a:r>
            <a:r>
              <a:rPr lang="en-US" sz="2000" dirty="0" smtClean="0"/>
              <a:t> be a point on a </a:t>
            </a:r>
            <a:r>
              <a:rPr lang="en-US" sz="2000" dirty="0" smtClean="0"/>
              <a:t>surface </a:t>
            </a:r>
            <a:r>
              <a:rPr lang="en-US" sz="2000" i="1" dirty="0" smtClean="0"/>
              <a:t>S</a:t>
            </a:r>
            <a:r>
              <a:rPr lang="en-US" sz="2000" dirty="0" smtClean="0"/>
              <a:t> </a:t>
            </a:r>
            <a:r>
              <a:rPr lang="en-US" sz="2000" dirty="0" smtClean="0"/>
              <a:t>in </a:t>
            </a:r>
            <a:r>
              <a:rPr lang="en-US" sz="2000" i="1" dirty="0" smtClean="0"/>
              <a:t>R</a:t>
            </a:r>
            <a:r>
              <a:rPr lang="en-US" sz="2000" i="1" baseline="30000" dirty="0" smtClean="0"/>
              <a:t>3</a:t>
            </a:r>
            <a:r>
              <a:rPr lang="en-US" sz="2000" dirty="0" smtClean="0"/>
              <a:t> with a well-defined normal vector, </a:t>
            </a:r>
            <a:r>
              <a:rPr lang="en-US" sz="2000" i="1" dirty="0" smtClean="0"/>
              <a:t>N</a:t>
            </a:r>
            <a:r>
              <a:rPr lang="en-US" sz="2000" dirty="0" smtClean="0"/>
              <a:t>, at </a:t>
            </a:r>
            <a:r>
              <a:rPr lang="en-US" sz="2000" i="1" dirty="0" smtClean="0"/>
              <a:t>O</a:t>
            </a:r>
            <a:r>
              <a:rPr lang="en-US" sz="2000" dirty="0" smtClean="0"/>
              <a:t>.  Let C be a curve on </a:t>
            </a:r>
            <a:r>
              <a:rPr lang="en-US" sz="2000" i="1" dirty="0" smtClean="0"/>
              <a:t>S</a:t>
            </a:r>
            <a:r>
              <a:rPr lang="en-US" sz="2000" dirty="0" smtClean="0"/>
              <a:t> such that, at </a:t>
            </a:r>
            <a:r>
              <a:rPr lang="en-US" sz="2000" i="1" dirty="0" smtClean="0"/>
              <a:t>O</a:t>
            </a:r>
            <a:r>
              <a:rPr lang="en-US" sz="2000" dirty="0" smtClean="0"/>
              <a:t>, the unit tangent vector to C on </a:t>
            </a:r>
            <a:r>
              <a:rPr lang="en-US" sz="2000" i="1" dirty="0" smtClean="0"/>
              <a:t>S</a:t>
            </a:r>
            <a:r>
              <a:rPr lang="en-US" sz="2000" dirty="0" smtClean="0"/>
              <a:t> is </a:t>
            </a:r>
            <a:r>
              <a:rPr lang="en-US" sz="2000" b="1" dirty="0" smtClean="0"/>
              <a:t>T</a:t>
            </a:r>
            <a:r>
              <a:rPr lang="en-US" sz="2000" dirty="0" smtClean="0"/>
              <a:t> and the principal normal vector for the curve C coincides with the normal vector to </a:t>
            </a:r>
            <a:r>
              <a:rPr lang="en-US" sz="2000" i="1" dirty="0" smtClean="0"/>
              <a:t>S</a:t>
            </a:r>
            <a:r>
              <a:rPr lang="en-US" sz="2000" dirty="0" smtClean="0"/>
              <a:t> at </a:t>
            </a:r>
            <a:r>
              <a:rPr lang="en-US" sz="2000" i="1" dirty="0" smtClean="0"/>
              <a:t>O</a:t>
            </a:r>
            <a:r>
              <a:rPr lang="en-US" sz="2000" dirty="0" smtClean="0"/>
              <a:t>, i.e., </a:t>
            </a:r>
            <a:r>
              <a:rPr lang="en-US" sz="2000" b="1" dirty="0" smtClean="0"/>
              <a:t>N</a:t>
            </a:r>
            <a:r>
              <a:rPr lang="en-US" sz="2000" i="1" dirty="0" smtClean="0"/>
              <a:t>=|</a:t>
            </a:r>
            <a:r>
              <a:rPr lang="en-US" sz="2000" i="1" dirty="0" err="1" smtClean="0"/>
              <a:t>d</a:t>
            </a:r>
            <a:r>
              <a:rPr lang="en-US" sz="2000" b="1" i="1" dirty="0" err="1" smtClean="0"/>
              <a:t>T</a:t>
            </a:r>
            <a:r>
              <a:rPr lang="en-US" sz="2000" i="1" dirty="0" smtClean="0"/>
              <a:t>/</a:t>
            </a:r>
            <a:r>
              <a:rPr lang="en-US" sz="2000" i="1" dirty="0" err="1" smtClean="0"/>
              <a:t>ds</a:t>
            </a:r>
            <a:r>
              <a:rPr lang="en-US" sz="2000" dirty="0" smtClean="0"/>
              <a:t>| (where </a:t>
            </a:r>
            <a:r>
              <a:rPr lang="en-US" sz="2000" i="1" dirty="0" smtClean="0"/>
              <a:t>s</a:t>
            </a:r>
            <a:r>
              <a:rPr lang="en-US" sz="2000" dirty="0" smtClean="0"/>
              <a:t> is </a:t>
            </a:r>
            <a:r>
              <a:rPr lang="en-US" sz="2000" dirty="0" err="1" smtClean="0"/>
              <a:t>arclength</a:t>
            </a:r>
            <a:r>
              <a:rPr lang="en-US" sz="2000" dirty="0" smtClean="0"/>
              <a:t>).</a:t>
            </a:r>
          </a:p>
          <a:p>
            <a:pPr eaLnBrk="1" hangingPunct="1">
              <a:lnSpc>
                <a:spcPct val="80000"/>
              </a:lnSpc>
              <a:buFontTx/>
              <a:buNone/>
            </a:pPr>
            <a:endParaRPr lang="en-US" sz="2000" dirty="0" smtClean="0"/>
          </a:p>
          <a:p>
            <a:pPr eaLnBrk="1" hangingPunct="1">
              <a:lnSpc>
                <a:spcPct val="80000"/>
              </a:lnSpc>
              <a:buFontTx/>
              <a:buNone/>
            </a:pPr>
            <a:r>
              <a:rPr lang="en-US" sz="2000" dirty="0" smtClean="0"/>
              <a:t>	For any </a:t>
            </a:r>
            <a:r>
              <a:rPr lang="en-US" sz="2000" i="1" dirty="0" smtClean="0"/>
              <a:t>r&gt;0</a:t>
            </a:r>
            <a:r>
              <a:rPr lang="en-US" sz="2000" dirty="0" smtClean="0"/>
              <a:t>, define</a:t>
            </a:r>
            <a:endParaRPr lang="en-US" sz="2000" dirty="0" smtClean="0"/>
          </a:p>
          <a:p>
            <a:pPr lvl="1" eaLnBrk="1" hangingPunct="1">
              <a:lnSpc>
                <a:spcPct val="80000"/>
              </a:lnSpc>
              <a:buFontTx/>
              <a:buChar char="•"/>
            </a:pPr>
            <a:r>
              <a:rPr lang="en-US" sz="2000" i="1" dirty="0" err="1" smtClean="0"/>
              <a:t>S</a:t>
            </a:r>
            <a:r>
              <a:rPr lang="en-US" sz="2000" i="1" baseline="-25000" dirty="0" err="1" smtClean="0"/>
              <a:t>r</a:t>
            </a:r>
            <a:r>
              <a:rPr lang="en-US" sz="2000" dirty="0" smtClean="0"/>
              <a:t> </a:t>
            </a:r>
            <a:r>
              <a:rPr lang="en-US" sz="2000" dirty="0" smtClean="0"/>
              <a:t>to be the </a:t>
            </a:r>
            <a:r>
              <a:rPr lang="en-US" sz="2000" dirty="0" smtClean="0"/>
              <a:t>sphere with </a:t>
            </a:r>
            <a:r>
              <a:rPr lang="en-US" sz="2000" dirty="0" smtClean="0"/>
              <a:t>radius </a:t>
            </a:r>
            <a:r>
              <a:rPr lang="en-US" sz="2000" i="1" dirty="0" smtClean="0"/>
              <a:t>r</a:t>
            </a:r>
            <a:r>
              <a:rPr lang="en-US" sz="2000" dirty="0" smtClean="0"/>
              <a:t> centered at </a:t>
            </a:r>
            <a:r>
              <a:rPr lang="en-US" sz="2000" i="1" dirty="0" smtClean="0"/>
              <a:t>O</a:t>
            </a:r>
            <a:r>
              <a:rPr lang="en-US" sz="2000" dirty="0" smtClean="0"/>
              <a:t>,</a:t>
            </a:r>
          </a:p>
          <a:p>
            <a:pPr lvl="1" eaLnBrk="1" hangingPunct="1">
              <a:lnSpc>
                <a:spcPct val="80000"/>
              </a:lnSpc>
              <a:buFontTx/>
              <a:buChar char="•"/>
            </a:pPr>
            <a:r>
              <a:rPr lang="en-US" sz="2000" i="1" dirty="0" smtClean="0"/>
              <a:t>P = O +</a:t>
            </a:r>
            <a:r>
              <a:rPr lang="en-US" sz="2000" dirty="0" smtClean="0"/>
              <a:t> </a:t>
            </a:r>
            <a:r>
              <a:rPr lang="en-US" sz="2000" i="1" dirty="0" smtClean="0"/>
              <a:t>r</a:t>
            </a:r>
            <a:r>
              <a:rPr lang="en-US" sz="2000" dirty="0" smtClean="0"/>
              <a:t> </a:t>
            </a:r>
            <a:r>
              <a:rPr lang="en-US" sz="2000" b="1" dirty="0" smtClean="0"/>
              <a:t>T</a:t>
            </a:r>
            <a:r>
              <a:rPr lang="en-US" sz="2000" dirty="0" smtClean="0"/>
              <a:t>, </a:t>
            </a:r>
            <a:r>
              <a:rPr lang="en-US" sz="2000" dirty="0" smtClean="0"/>
              <a:t>to be the </a:t>
            </a:r>
            <a:r>
              <a:rPr lang="en-US" sz="2000" dirty="0" smtClean="0"/>
              <a:t>point at the “top” of </a:t>
            </a:r>
            <a:r>
              <a:rPr lang="en-US" sz="2000" dirty="0" err="1" smtClean="0"/>
              <a:t>S</a:t>
            </a:r>
            <a:r>
              <a:rPr lang="en-US" sz="2000" i="1" baseline="-25000" dirty="0" err="1" smtClean="0"/>
              <a:t>r</a:t>
            </a:r>
            <a:r>
              <a:rPr lang="en-US" sz="2000" dirty="0" smtClean="0"/>
              <a:t>,</a:t>
            </a:r>
          </a:p>
          <a:p>
            <a:pPr lvl="1" eaLnBrk="1" hangingPunct="1">
              <a:lnSpc>
                <a:spcPct val="80000"/>
              </a:lnSpc>
              <a:buFontTx/>
              <a:buChar char="•"/>
            </a:pPr>
            <a:r>
              <a:rPr lang="en-US" sz="2000" i="1" dirty="0" smtClean="0"/>
              <a:t>Q</a:t>
            </a:r>
            <a:r>
              <a:rPr lang="en-US" sz="2000" dirty="0" smtClean="0"/>
              <a:t> to be the intersection of </a:t>
            </a:r>
            <a:r>
              <a:rPr lang="en-US" sz="2000" i="1" dirty="0" smtClean="0"/>
              <a:t>S</a:t>
            </a:r>
            <a:r>
              <a:rPr lang="en-US" sz="2000" dirty="0" smtClean="0"/>
              <a:t> </a:t>
            </a:r>
            <a:r>
              <a:rPr lang="en-US" sz="2000" dirty="0" smtClean="0"/>
              <a:t>and </a:t>
            </a:r>
            <a:r>
              <a:rPr lang="en-US" sz="2000" i="1" dirty="0" err="1" smtClean="0"/>
              <a:t>S</a:t>
            </a:r>
            <a:r>
              <a:rPr lang="en-US" sz="2000" i="1" baseline="-25000" dirty="0" err="1" smtClean="0"/>
              <a:t>r</a:t>
            </a:r>
            <a:r>
              <a:rPr lang="en-US" sz="2000" dirty="0" smtClean="0"/>
              <a:t>, and</a:t>
            </a:r>
          </a:p>
          <a:p>
            <a:pPr lvl="1" eaLnBrk="1" hangingPunct="1">
              <a:lnSpc>
                <a:spcPct val="80000"/>
              </a:lnSpc>
              <a:buFontTx/>
              <a:buChar char="•"/>
            </a:pPr>
            <a:r>
              <a:rPr lang="en-US" sz="2000" i="1" dirty="0" smtClean="0"/>
              <a:t>R</a:t>
            </a:r>
            <a:r>
              <a:rPr lang="en-US" sz="2000" dirty="0" smtClean="0"/>
              <a:t> to be the </a:t>
            </a:r>
            <a:r>
              <a:rPr lang="en-US" sz="2000" dirty="0" smtClean="0"/>
              <a:t>curve that is the projection of </a:t>
            </a:r>
            <a:r>
              <a:rPr lang="en-US" sz="2000" i="1" dirty="0" smtClean="0"/>
              <a:t>P</a:t>
            </a:r>
            <a:r>
              <a:rPr lang="en-US" sz="2000" dirty="0" smtClean="0"/>
              <a:t> through </a:t>
            </a:r>
            <a:r>
              <a:rPr lang="en-US" sz="2000" i="1" dirty="0" smtClean="0"/>
              <a:t>Q</a:t>
            </a:r>
            <a:r>
              <a:rPr lang="en-US" sz="2000" dirty="0" smtClean="0"/>
              <a:t> onto the plane containing </a:t>
            </a:r>
            <a:r>
              <a:rPr lang="en-US" sz="2000" i="1" dirty="0" smtClean="0"/>
              <a:t>O</a:t>
            </a:r>
            <a:r>
              <a:rPr lang="en-US" sz="2000" dirty="0" smtClean="0"/>
              <a:t> that is orthogonal to </a:t>
            </a:r>
            <a:r>
              <a:rPr lang="en-US" sz="2000" b="1" dirty="0" smtClean="0"/>
              <a:t>T</a:t>
            </a:r>
            <a:r>
              <a:rPr lang="en-US" sz="2000" dirty="0" smtClean="0"/>
              <a:t>.</a:t>
            </a:r>
            <a:endParaRPr lang="en-US" sz="2000" i="1" dirty="0" smtClean="0"/>
          </a:p>
          <a:p>
            <a:pPr eaLnBrk="1" hangingPunct="1">
              <a:lnSpc>
                <a:spcPct val="80000"/>
              </a:lnSpc>
              <a:buFontTx/>
              <a:buNone/>
            </a:pPr>
            <a:endParaRPr lang="en-US" sz="2000" dirty="0" smtClean="0"/>
          </a:p>
          <a:p>
            <a:pPr marL="347472" indent="0" eaLnBrk="1" hangingPunct="1">
              <a:lnSpc>
                <a:spcPct val="80000"/>
              </a:lnSpc>
              <a:buFontTx/>
              <a:buNone/>
            </a:pPr>
            <a:r>
              <a:rPr lang="en-US" sz="2000" dirty="0" smtClean="0"/>
              <a:t>Then, as </a:t>
            </a:r>
            <a:r>
              <a:rPr lang="en-US" sz="2000" i="1" dirty="0" smtClean="0"/>
              <a:t>r</a:t>
            </a:r>
            <a:r>
              <a:rPr lang="en-US" sz="2000" dirty="0" smtClean="0"/>
              <a:t> decreases to </a:t>
            </a:r>
            <a:r>
              <a:rPr lang="en-US" sz="2000" i="1" dirty="0" smtClean="0"/>
              <a:t>0</a:t>
            </a:r>
            <a:r>
              <a:rPr lang="en-US" sz="2000" dirty="0" smtClean="0"/>
              <a:t>, </a:t>
            </a:r>
            <a:r>
              <a:rPr lang="en-US" sz="2000" i="1" dirty="0" smtClean="0"/>
              <a:t>R</a:t>
            </a:r>
            <a:r>
              <a:rPr lang="en-US" sz="2000" dirty="0" smtClean="0"/>
              <a:t> converges to the </a:t>
            </a:r>
            <a:r>
              <a:rPr lang="en-US" sz="2000" dirty="0" smtClean="0"/>
              <a:t>circle with radius </a:t>
            </a:r>
            <a:r>
              <a:rPr lang="en-US" sz="2000" i="1" dirty="0" smtClean="0"/>
              <a:t>2/</a:t>
            </a:r>
            <a:r>
              <a:rPr lang="en-US" sz="2000" dirty="0" smtClean="0">
                <a:latin typeface="Symbol" pitchFamily="18" charset="2"/>
              </a:rPr>
              <a:t>k</a:t>
            </a:r>
            <a:r>
              <a:rPr lang="en-US" sz="2000" dirty="0" smtClean="0"/>
              <a:t>, centered at </a:t>
            </a:r>
            <a:r>
              <a:rPr lang="en-US" sz="2000" i="1" dirty="0" smtClean="0"/>
              <a:t>O </a:t>
            </a:r>
            <a:r>
              <a:rPr lang="en-US" sz="2000" i="1" dirty="0" smtClean="0"/>
              <a:t>+ 2</a:t>
            </a:r>
            <a:r>
              <a:rPr lang="en-US" sz="2000" i="1" dirty="0" smtClean="0"/>
              <a:t>/</a:t>
            </a:r>
            <a:r>
              <a:rPr lang="en-US" sz="2000" dirty="0" smtClean="0">
                <a:latin typeface="Symbol" pitchFamily="18" charset="2"/>
              </a:rPr>
              <a:t>k</a:t>
            </a:r>
            <a:r>
              <a:rPr lang="en-US" sz="2000" dirty="0" smtClean="0"/>
              <a:t> </a:t>
            </a:r>
            <a:r>
              <a:rPr lang="en-US" sz="2000" b="1" dirty="0" smtClean="0"/>
              <a:t>N</a:t>
            </a:r>
            <a:r>
              <a:rPr lang="en-US" sz="2000" dirty="0" smtClean="0"/>
              <a:t>, and lies in the plane with normal vector </a:t>
            </a:r>
            <a:r>
              <a:rPr lang="en-US" sz="2000" b="1" dirty="0" smtClean="0"/>
              <a:t>T</a:t>
            </a:r>
            <a:r>
              <a:rPr lang="en-US" sz="2000" dirty="0" smtClean="0"/>
              <a:t>.</a:t>
            </a:r>
            <a:endParaRPr lang="en-US" sz="2000" dirty="0" smtClean="0"/>
          </a:p>
        </p:txBody>
      </p:sp>
      <p:sp>
        <p:nvSpPr>
          <p:cNvPr id="11266" name="Rectangle 2"/>
          <p:cNvSpPr>
            <a:spLocks noGrp="1" noChangeArrowheads="1"/>
          </p:cNvSpPr>
          <p:nvPr>
            <p:ph type="title"/>
          </p:nvPr>
        </p:nvSpPr>
        <p:spPr/>
        <p:txBody>
          <a:bodyPr/>
          <a:lstStyle/>
          <a:p>
            <a:pPr eaLnBrk="1" hangingPunct="1"/>
            <a:r>
              <a:rPr lang="en-US" smtClean="0"/>
              <a:t>Theorem (Coordinate-Free)</a:t>
            </a:r>
          </a:p>
        </p:txBody>
      </p:sp>
      <p:sp>
        <p:nvSpPr>
          <p:cNvPr id="5" name="Slide Number Placeholder 4"/>
          <p:cNvSpPr>
            <a:spLocks noGrp="1"/>
          </p:cNvSpPr>
          <p:nvPr>
            <p:ph type="sldNum" sz="quarter" idx="12"/>
          </p:nvPr>
        </p:nvSpPr>
        <p:spPr/>
        <p:txBody>
          <a:bodyPr/>
          <a:lstStyle/>
          <a:p>
            <a:pPr>
              <a:defRPr/>
            </a:pPr>
            <a:fld id="{97E415F9-DB90-4156-9710-53869865581A}" type="slidenum">
              <a:rPr lang="en-US" smtClean="0"/>
              <a:pPr>
                <a:defRPr/>
              </a:pPr>
              <a:t>12</a:t>
            </a:fld>
            <a:endParaRPr lang="en-US"/>
          </a:p>
        </p:txBody>
      </p:sp>
      <p:sp>
        <p:nvSpPr>
          <p:cNvPr id="6" name="Footer Placeholder 5"/>
          <p:cNvSpPr>
            <a:spLocks noGrp="1"/>
          </p:cNvSpPr>
          <p:nvPr>
            <p:ph type="ftr" sz="quarter" idx="11"/>
          </p:nvPr>
        </p:nvSpPr>
        <p:spPr/>
        <p:txBody>
          <a:bodyPr/>
          <a:lstStyle/>
          <a:p>
            <a:pPr>
              <a:defRPr/>
            </a:pPr>
            <a:r>
              <a:rPr lang="en-US" smtClean="0"/>
              <a:t>Meade &amp; Yang, ATCM 2009</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r>
              <a:rPr lang="en-US" dirty="0" smtClean="0"/>
              <a:t>These geometric results are so elegant, and seemingly simplistic.</a:t>
            </a:r>
            <a:endParaRPr lang="en-US" dirty="0" smtClean="0"/>
          </a:p>
          <a:p>
            <a:endParaRPr lang="en-US" dirty="0" smtClean="0"/>
          </a:p>
          <a:p>
            <a:r>
              <a:rPr lang="en-US" dirty="0" smtClean="0"/>
              <a:t>Is it possible they were never observed or published until now?</a:t>
            </a:r>
          </a:p>
          <a:p>
            <a:endParaRPr lang="en-US" dirty="0" smtClean="0"/>
          </a:p>
          <a:p>
            <a:r>
              <a:rPr lang="en-US" dirty="0" smtClean="0"/>
              <a:t>How did Stewart come up with this problem?</a:t>
            </a:r>
            <a:endParaRPr lang="en-US" dirty="0"/>
          </a:p>
        </p:txBody>
      </p:sp>
      <p:sp>
        <p:nvSpPr>
          <p:cNvPr id="3" name="Title 2"/>
          <p:cNvSpPr>
            <a:spLocks noGrp="1"/>
          </p:cNvSpPr>
          <p:nvPr>
            <p:ph type="title"/>
          </p:nvPr>
        </p:nvSpPr>
        <p:spPr/>
        <p:txBody>
          <a:bodyPr/>
          <a:lstStyle/>
          <a:p>
            <a:r>
              <a:rPr lang="en-US" dirty="0" smtClean="0"/>
              <a:t>Is This Original?</a:t>
            </a:r>
            <a:endParaRPr lang="en-US" dirty="0"/>
          </a:p>
        </p:txBody>
      </p:sp>
      <p:sp>
        <p:nvSpPr>
          <p:cNvPr id="4" name="Slide Number Placeholder 3"/>
          <p:cNvSpPr>
            <a:spLocks noGrp="1"/>
          </p:cNvSpPr>
          <p:nvPr>
            <p:ph type="sldNum" sz="quarter" idx="12"/>
          </p:nvPr>
        </p:nvSpPr>
        <p:spPr/>
        <p:txBody>
          <a:bodyPr/>
          <a:lstStyle/>
          <a:p>
            <a:pPr>
              <a:defRPr/>
            </a:pPr>
            <a:fld id="{97E415F9-DB90-4156-9710-53869865581A}"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smtClean="0"/>
              <a:t>Meade &amp; Yang, ATCM 2009</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534400" cy="4525963"/>
          </a:xfrm>
        </p:spPr>
        <p:txBody>
          <a:bodyPr>
            <a:normAutofit/>
          </a:bodyPr>
          <a:lstStyle/>
          <a:p>
            <a:r>
              <a:rPr lang="en-US" dirty="0" smtClean="0">
                <a:hlinkClick r:id="rId2"/>
              </a:rPr>
              <a:t>Wikipedia</a:t>
            </a:r>
            <a:r>
              <a:rPr lang="en-US" dirty="0" smtClean="0"/>
              <a:t> </a:t>
            </a:r>
            <a:r>
              <a:rPr lang="en-US" sz="1800" dirty="0" smtClean="0"/>
              <a:t>( </a:t>
            </a:r>
            <a:r>
              <a:rPr lang="en-US" sz="1800" dirty="0" smtClean="0">
                <a:hlinkClick r:id="rId2"/>
              </a:rPr>
              <a:t>http://en.wikipedia.org/wiki/Meusnier%27s_theorem</a:t>
            </a:r>
            <a:r>
              <a:rPr lang="en-US" sz="1800" dirty="0" smtClean="0"/>
              <a:t> )</a:t>
            </a:r>
            <a:r>
              <a:rPr lang="en-US" dirty="0" smtClean="0"/>
              <a:t/>
            </a:r>
            <a:br>
              <a:rPr lang="en-US" dirty="0" smtClean="0"/>
            </a:br>
            <a:r>
              <a:rPr lang="en-US" dirty="0" smtClean="0"/>
              <a:t/>
            </a:r>
            <a:br>
              <a:rPr lang="en-US" dirty="0" smtClean="0"/>
            </a:br>
            <a:r>
              <a:rPr lang="en-US" sz="2800" dirty="0" smtClean="0"/>
              <a:t>In </a:t>
            </a:r>
            <a:r>
              <a:rPr lang="en-US" sz="2800" dirty="0" smtClean="0">
                <a:hlinkClick r:id="rId3"/>
              </a:rPr>
              <a:t>differential geometry</a:t>
            </a:r>
            <a:r>
              <a:rPr lang="en-US" sz="2800" dirty="0" smtClean="0"/>
              <a:t>, </a:t>
            </a:r>
            <a:r>
              <a:rPr lang="en-US" sz="2800" b="1" dirty="0" err="1" smtClean="0"/>
              <a:t>Meusnier's</a:t>
            </a:r>
            <a:r>
              <a:rPr lang="en-US" sz="2800" b="1" dirty="0" smtClean="0"/>
              <a:t> theorem</a:t>
            </a:r>
            <a:r>
              <a:rPr lang="en-US" sz="2800" dirty="0" smtClean="0"/>
              <a:t> states that all </a:t>
            </a:r>
            <a:r>
              <a:rPr lang="en-US" sz="2800" dirty="0" smtClean="0">
                <a:hlinkClick r:id="rId4"/>
              </a:rPr>
              <a:t>curves</a:t>
            </a:r>
            <a:r>
              <a:rPr lang="en-US" sz="2800" dirty="0" smtClean="0"/>
              <a:t> on a </a:t>
            </a:r>
            <a:r>
              <a:rPr lang="en-US" sz="2800" dirty="0" smtClean="0">
                <a:hlinkClick r:id="rId5"/>
              </a:rPr>
              <a:t>surface</a:t>
            </a:r>
            <a:r>
              <a:rPr lang="en-US" sz="2800" dirty="0" smtClean="0"/>
              <a:t> passing through a given point </a:t>
            </a:r>
            <a:r>
              <a:rPr lang="en-US" sz="2800" i="1" dirty="0" smtClean="0"/>
              <a:t>p</a:t>
            </a:r>
            <a:r>
              <a:rPr lang="en-US" sz="2800" dirty="0" smtClean="0"/>
              <a:t> and having the same </a:t>
            </a:r>
            <a:r>
              <a:rPr lang="en-US" sz="2800" dirty="0" smtClean="0">
                <a:hlinkClick r:id="rId6"/>
              </a:rPr>
              <a:t>tangent line</a:t>
            </a:r>
            <a:r>
              <a:rPr lang="en-US" sz="2800" dirty="0" smtClean="0"/>
              <a:t> at </a:t>
            </a:r>
            <a:r>
              <a:rPr lang="en-US" sz="2800" i="1" dirty="0" smtClean="0"/>
              <a:t>p</a:t>
            </a:r>
            <a:r>
              <a:rPr lang="en-US" sz="2800" dirty="0" smtClean="0"/>
              <a:t> also have the same </a:t>
            </a:r>
            <a:r>
              <a:rPr lang="en-US" sz="2800" dirty="0" smtClean="0">
                <a:hlinkClick r:id="rId7"/>
              </a:rPr>
              <a:t>normal curvature</a:t>
            </a:r>
            <a:r>
              <a:rPr lang="en-US" sz="2800" dirty="0" smtClean="0"/>
              <a:t> at </a:t>
            </a:r>
            <a:r>
              <a:rPr lang="en-US" sz="2800" i="1" dirty="0" smtClean="0"/>
              <a:t>p</a:t>
            </a:r>
            <a:r>
              <a:rPr lang="en-US" sz="2800" dirty="0" smtClean="0"/>
              <a:t> and their </a:t>
            </a:r>
            <a:r>
              <a:rPr lang="en-US" sz="2800" dirty="0" smtClean="0">
                <a:hlinkClick r:id="rId8"/>
              </a:rPr>
              <a:t>osculating circles</a:t>
            </a:r>
            <a:r>
              <a:rPr lang="en-US" sz="2800" dirty="0" smtClean="0"/>
              <a:t> form a sphere.</a:t>
            </a:r>
          </a:p>
          <a:p>
            <a:endParaRPr lang="en-US" sz="1800" dirty="0" smtClean="0"/>
          </a:p>
          <a:p>
            <a:pPr>
              <a:buNone/>
            </a:pPr>
            <a:r>
              <a:rPr lang="en-US" sz="2800" dirty="0" smtClean="0"/>
              <a:t>	</a:t>
            </a:r>
            <a:r>
              <a:rPr lang="en-US" sz="2400" dirty="0" smtClean="0"/>
              <a:t>F</a:t>
            </a:r>
            <a:r>
              <a:rPr lang="en-US" sz="2400" dirty="0" smtClean="0"/>
              <a:t>irst announced by </a:t>
            </a:r>
            <a:r>
              <a:rPr lang="en-US" sz="2400" dirty="0" smtClean="0">
                <a:hlinkClick r:id="rId9"/>
              </a:rPr>
              <a:t>Jean </a:t>
            </a:r>
            <a:r>
              <a:rPr lang="en-US" sz="2400" dirty="0" err="1" smtClean="0">
                <a:hlinkClick r:id="rId9"/>
              </a:rPr>
              <a:t>Baptiste</a:t>
            </a:r>
            <a:r>
              <a:rPr lang="en-US" sz="2400" dirty="0" smtClean="0">
                <a:hlinkClick r:id="rId9"/>
              </a:rPr>
              <a:t> </a:t>
            </a:r>
            <a:r>
              <a:rPr lang="en-US" sz="2400" dirty="0" err="1" smtClean="0">
                <a:hlinkClick r:id="rId9"/>
              </a:rPr>
              <a:t>Meusnier</a:t>
            </a:r>
            <a:r>
              <a:rPr lang="en-US" sz="2400" dirty="0" smtClean="0"/>
              <a:t> in 1776.</a:t>
            </a:r>
          </a:p>
          <a:p>
            <a:endParaRPr lang="en-US" dirty="0" smtClean="0"/>
          </a:p>
          <a:p>
            <a:endParaRPr lang="en-US" dirty="0"/>
          </a:p>
        </p:txBody>
      </p:sp>
      <p:sp>
        <p:nvSpPr>
          <p:cNvPr id="2" name="Title 1"/>
          <p:cNvSpPr>
            <a:spLocks noGrp="1"/>
          </p:cNvSpPr>
          <p:nvPr>
            <p:ph type="title"/>
          </p:nvPr>
        </p:nvSpPr>
        <p:spPr/>
        <p:txBody>
          <a:bodyPr/>
          <a:lstStyle/>
          <a:p>
            <a:r>
              <a:rPr lang="en-US" dirty="0" err="1" smtClean="0"/>
              <a:t>Meusnier’s</a:t>
            </a:r>
            <a:r>
              <a:rPr lang="en-US" dirty="0" smtClean="0"/>
              <a:t> Theorem</a:t>
            </a:r>
            <a:endParaRPr lang="en-US" dirty="0"/>
          </a:p>
        </p:txBody>
      </p:sp>
      <p:sp>
        <p:nvSpPr>
          <p:cNvPr id="4" name="Slide Number Placeholder 3"/>
          <p:cNvSpPr>
            <a:spLocks noGrp="1"/>
          </p:cNvSpPr>
          <p:nvPr>
            <p:ph type="sldNum" sz="quarter" idx="12"/>
          </p:nvPr>
        </p:nvSpPr>
        <p:spPr/>
        <p:txBody>
          <a:bodyPr/>
          <a:lstStyle/>
          <a:p>
            <a:pPr>
              <a:defRPr/>
            </a:pPr>
            <a:fld id="{97E415F9-DB90-4156-9710-53869865581A}"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r>
              <a:rPr lang="en-US" smtClean="0"/>
              <a:t>Meade &amp; Yang, ATCM 2009</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hlinkClick r:id="rId2"/>
              </a:rPr>
              <a:t>Answers.com</a:t>
            </a:r>
            <a:r>
              <a:rPr lang="en-US" dirty="0" smtClean="0"/>
              <a:t> (from </a:t>
            </a:r>
            <a:r>
              <a:rPr lang="en-US" dirty="0" err="1" smtClean="0"/>
              <a:t>Sci</a:t>
            </a:r>
            <a:r>
              <a:rPr lang="en-US" dirty="0" smtClean="0"/>
              <a:t>-Tech Dictionary)</a:t>
            </a:r>
            <a:r>
              <a:rPr lang="en-US" dirty="0" smtClean="0"/>
              <a:t/>
            </a:r>
            <a:br>
              <a:rPr lang="en-US" dirty="0" smtClean="0"/>
            </a:br>
            <a:r>
              <a:rPr lang="en-US" dirty="0" smtClean="0"/>
              <a:t/>
            </a:r>
            <a:br>
              <a:rPr lang="en-US" dirty="0" smtClean="0"/>
            </a:br>
            <a:r>
              <a:rPr lang="en-US" dirty="0" smtClean="0"/>
              <a:t>A theorem stating that the curvature of a surface curve equals the curvature of the normal section through the tangent to the curve divided by the cosine of the angle between the plane of this normal section and the osculating plane of the curve. </a:t>
            </a:r>
          </a:p>
          <a:p>
            <a:endParaRPr lang="en-US" dirty="0" smtClean="0"/>
          </a:p>
          <a:p>
            <a:endParaRPr lang="en-US" dirty="0"/>
          </a:p>
        </p:txBody>
      </p:sp>
      <p:sp>
        <p:nvSpPr>
          <p:cNvPr id="2" name="Title 1"/>
          <p:cNvSpPr>
            <a:spLocks noGrp="1"/>
          </p:cNvSpPr>
          <p:nvPr>
            <p:ph type="title"/>
          </p:nvPr>
        </p:nvSpPr>
        <p:spPr/>
        <p:txBody>
          <a:bodyPr/>
          <a:lstStyle/>
          <a:p>
            <a:r>
              <a:rPr lang="en-US" dirty="0" err="1" smtClean="0"/>
              <a:t>Meusnier’s</a:t>
            </a:r>
            <a:r>
              <a:rPr lang="en-US" dirty="0" smtClean="0"/>
              <a:t> Theorem</a:t>
            </a:r>
            <a:endParaRPr lang="en-US" dirty="0"/>
          </a:p>
        </p:txBody>
      </p:sp>
      <p:sp>
        <p:nvSpPr>
          <p:cNvPr id="4" name="Slide Number Placeholder 3"/>
          <p:cNvSpPr>
            <a:spLocks noGrp="1"/>
          </p:cNvSpPr>
          <p:nvPr>
            <p:ph type="sldNum" sz="quarter" idx="12"/>
          </p:nvPr>
        </p:nvSpPr>
        <p:spPr/>
        <p:txBody>
          <a:bodyPr/>
          <a:lstStyle/>
          <a:p>
            <a:pPr>
              <a:defRPr/>
            </a:pPr>
            <a:fld id="{97E415F9-DB90-4156-9710-53869865581A}" type="slidenum">
              <a:rPr lang="en-US" smtClean="0"/>
              <a:pPr>
                <a:defRPr/>
              </a:pPr>
              <a:t>15</a:t>
            </a:fld>
            <a:endParaRPr lang="en-US"/>
          </a:p>
        </p:txBody>
      </p:sp>
      <p:sp>
        <p:nvSpPr>
          <p:cNvPr id="5" name="Footer Placeholder 4"/>
          <p:cNvSpPr>
            <a:spLocks noGrp="1"/>
          </p:cNvSpPr>
          <p:nvPr>
            <p:ph type="ftr" sz="quarter" idx="11"/>
          </p:nvPr>
        </p:nvSpPr>
        <p:spPr/>
        <p:txBody>
          <a:bodyPr/>
          <a:lstStyle/>
          <a:p>
            <a:pPr>
              <a:defRPr/>
            </a:pPr>
            <a:r>
              <a:rPr lang="en-US" smtClean="0"/>
              <a:t>Meade &amp; Yang, ATCM 2009</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534400" cy="4525963"/>
          </a:xfrm>
        </p:spPr>
        <p:txBody>
          <a:bodyPr>
            <a:normAutofit fontScale="85000" lnSpcReduction="10000"/>
          </a:bodyPr>
          <a:lstStyle/>
          <a:p>
            <a:r>
              <a:rPr lang="en-US" sz="2800" dirty="0" smtClean="0"/>
              <a:t>Simple, routine-sounding textbook exercises led to interesting discoveries, even if they were not completely new.</a:t>
            </a:r>
            <a:br>
              <a:rPr lang="en-US" sz="2800" dirty="0" smtClean="0"/>
            </a:br>
            <a:endParaRPr lang="en-US" sz="2800" dirty="0" smtClean="0"/>
          </a:p>
          <a:p>
            <a:r>
              <a:rPr lang="en-US" sz="2800" dirty="0" smtClean="0"/>
              <a:t>Numerical simulations were incomplete, or misleading.</a:t>
            </a:r>
            <a:br>
              <a:rPr lang="en-US" sz="2800" dirty="0" smtClean="0"/>
            </a:br>
            <a:endParaRPr lang="en-US" sz="2800" dirty="0" smtClean="0"/>
          </a:p>
          <a:p>
            <a:r>
              <a:rPr lang="en-US" sz="2800" dirty="0" smtClean="0"/>
              <a:t>The essential ingredients for the general problems became clear only through </a:t>
            </a:r>
            <a:r>
              <a:rPr lang="en-US" sz="2800" i="1" dirty="0" smtClean="0"/>
              <a:t>careful use of technology for both visual and symbolic analysis.</a:t>
            </a:r>
            <a:br>
              <a:rPr lang="en-US" sz="2800" i="1" dirty="0" smtClean="0"/>
            </a:br>
            <a:endParaRPr lang="en-US" sz="2800" dirty="0" smtClean="0"/>
          </a:p>
          <a:p>
            <a:r>
              <a:rPr lang="en-US" sz="2800" dirty="0" smtClean="0"/>
              <a:t>Three-dimensional visualization tools are lacking.</a:t>
            </a:r>
          </a:p>
          <a:p>
            <a:endParaRPr lang="en-US" dirty="0"/>
          </a:p>
        </p:txBody>
      </p:sp>
      <p:sp>
        <p:nvSpPr>
          <p:cNvPr id="2" name="Title 1"/>
          <p:cNvSpPr>
            <a:spLocks noGrp="1"/>
          </p:cNvSpPr>
          <p:nvPr>
            <p:ph type="title"/>
          </p:nvPr>
        </p:nvSpPr>
        <p:spPr/>
        <p:txBody>
          <a:bodyPr/>
          <a:lstStyle/>
          <a:p>
            <a:r>
              <a:rPr lang="en-US" dirty="0" smtClean="0"/>
              <a:t>Summary</a:t>
            </a:r>
            <a:endParaRPr lang="en-US" dirty="0"/>
          </a:p>
        </p:txBody>
      </p:sp>
      <p:sp>
        <p:nvSpPr>
          <p:cNvPr id="4" name="Slide Number Placeholder 3"/>
          <p:cNvSpPr>
            <a:spLocks noGrp="1"/>
          </p:cNvSpPr>
          <p:nvPr>
            <p:ph type="sldNum" sz="quarter" idx="12"/>
          </p:nvPr>
        </p:nvSpPr>
        <p:spPr/>
        <p:txBody>
          <a:bodyPr/>
          <a:lstStyle/>
          <a:p>
            <a:pPr>
              <a:defRPr/>
            </a:pPr>
            <a:fld id="{97E415F9-DB90-4156-9710-53869865581A}" type="slidenum">
              <a:rPr lang="en-US" smtClean="0"/>
              <a:pPr>
                <a:defRPr/>
              </a:pPr>
              <a:t>16</a:t>
            </a:fld>
            <a:endParaRPr lang="en-US"/>
          </a:p>
        </p:txBody>
      </p:sp>
      <p:sp>
        <p:nvSpPr>
          <p:cNvPr id="5" name="Footer Placeholder 4"/>
          <p:cNvSpPr>
            <a:spLocks noGrp="1"/>
          </p:cNvSpPr>
          <p:nvPr>
            <p:ph type="ftr" sz="quarter" idx="11"/>
          </p:nvPr>
        </p:nvSpPr>
        <p:spPr/>
        <p:txBody>
          <a:bodyPr/>
          <a:lstStyle/>
          <a:p>
            <a:pPr>
              <a:defRPr/>
            </a:pPr>
            <a:r>
              <a:rPr lang="en-US" smtClean="0"/>
              <a:t>Meade &amp; Yang, ATCM 2009</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a:bodyPr>
          <a:lstStyle/>
          <a:p>
            <a:pPr eaLnBrk="1" hangingPunct="1">
              <a:buFontTx/>
              <a:buNone/>
            </a:pPr>
            <a:r>
              <a:rPr lang="en-US" sz="2500" dirty="0" smtClean="0"/>
              <a:t>D.B. Meade and W-C Yang,</a:t>
            </a:r>
            <a:br>
              <a:rPr lang="en-US" sz="2500" dirty="0" smtClean="0"/>
            </a:br>
            <a:r>
              <a:rPr lang="en-US" sz="2500" i="1" dirty="0" smtClean="0"/>
              <a:t>Analytic, Geometric, and Numeric Analysis of the Shrinking Circle and Sphere Problems</a:t>
            </a:r>
            <a:r>
              <a:rPr lang="en-US" sz="2500" dirty="0" smtClean="0"/>
              <a:t>, Electronic Journal of Mathematics and Technology, </a:t>
            </a:r>
            <a:r>
              <a:rPr lang="en-US" sz="2500" dirty="0" smtClean="0"/>
              <a:t>v </a:t>
            </a:r>
            <a:r>
              <a:rPr lang="en-US" sz="2500" dirty="0" smtClean="0"/>
              <a:t>1, issue 1, Feb. 2007, ISSN </a:t>
            </a:r>
            <a:r>
              <a:rPr lang="en-US" sz="2500" dirty="0" smtClean="0"/>
              <a:t>1993-2823</a:t>
            </a:r>
            <a:br>
              <a:rPr lang="en-US" sz="2500" dirty="0" smtClean="0"/>
            </a:br>
            <a:endParaRPr lang="en-US" sz="2500" dirty="0" smtClean="0"/>
          </a:p>
          <a:p>
            <a:r>
              <a:rPr lang="en-US" sz="2500" dirty="0" smtClean="0">
                <a:hlinkClick r:id="rId3"/>
              </a:rPr>
              <a:t>https://php.radford.edu/~</a:t>
            </a:r>
            <a:r>
              <a:rPr lang="en-US" sz="2500" dirty="0" smtClean="0">
                <a:hlinkClick r:id="rId3"/>
              </a:rPr>
              <a:t>ejmt/deliveryBoy.php?paper=eJMT_v1n1p4</a:t>
            </a:r>
            <a:br>
              <a:rPr lang="en-US" sz="2500" dirty="0" smtClean="0">
                <a:hlinkClick r:id="rId3"/>
              </a:rPr>
            </a:br>
            <a:endParaRPr lang="en-US" sz="2500" dirty="0" smtClean="0">
              <a:hlinkClick r:id="rId3"/>
            </a:endParaRPr>
          </a:p>
          <a:p>
            <a:pPr eaLnBrk="1" hangingPunct="1"/>
            <a:r>
              <a:rPr lang="en-US" sz="2500" dirty="0" smtClean="0">
                <a:hlinkClick r:id="rId3"/>
              </a:rPr>
              <a:t>http</a:t>
            </a:r>
            <a:r>
              <a:rPr lang="en-US" sz="2500" dirty="0" smtClean="0">
                <a:hlinkClick r:id="rId3"/>
              </a:rPr>
              <a:t>://www.math.sc.edu/~meade/eJMT-Shrink</a:t>
            </a:r>
            <a:r>
              <a:rPr lang="en-US" sz="2500" dirty="0" smtClean="0">
                <a:hlinkClick r:id="rId3"/>
              </a:rPr>
              <a:t>/</a:t>
            </a:r>
            <a:endParaRPr lang="en-US" sz="2500" dirty="0" smtClean="0"/>
          </a:p>
        </p:txBody>
      </p:sp>
      <p:sp>
        <p:nvSpPr>
          <p:cNvPr id="7170" name="Rectangle 2"/>
          <p:cNvSpPr>
            <a:spLocks noGrp="1" noChangeArrowheads="1"/>
          </p:cNvSpPr>
          <p:nvPr>
            <p:ph type="title"/>
          </p:nvPr>
        </p:nvSpPr>
        <p:spPr/>
        <p:txBody>
          <a:bodyPr>
            <a:normAutofit fontScale="90000"/>
          </a:bodyPr>
          <a:lstStyle/>
          <a:p>
            <a:pPr eaLnBrk="1" hangingPunct="1"/>
            <a:r>
              <a:rPr lang="en-US" dirty="0" smtClean="0"/>
              <a:t>Further Reading </a:t>
            </a:r>
            <a:r>
              <a:rPr lang="en-US" dirty="0" smtClean="0"/>
              <a:t>and </a:t>
            </a:r>
            <a:r>
              <a:rPr lang="en-US" dirty="0" smtClean="0"/>
              <a:t>Demonstrations</a:t>
            </a:r>
            <a:endParaRPr lang="en-US" dirty="0" smtClean="0"/>
          </a:p>
        </p:txBody>
      </p:sp>
      <p:sp>
        <p:nvSpPr>
          <p:cNvPr id="4" name="Slide Number Placeholder 3"/>
          <p:cNvSpPr>
            <a:spLocks noGrp="1"/>
          </p:cNvSpPr>
          <p:nvPr>
            <p:ph type="sldNum" sz="quarter" idx="12"/>
          </p:nvPr>
        </p:nvSpPr>
        <p:spPr/>
        <p:txBody>
          <a:bodyPr/>
          <a:lstStyle/>
          <a:p>
            <a:pPr>
              <a:defRPr/>
            </a:pPr>
            <a:fld id="{97E415F9-DB90-4156-9710-53869865581A}" type="slidenum">
              <a:rPr lang="en-US" smtClean="0"/>
              <a:pPr>
                <a:defRPr/>
              </a:pPr>
              <a:t>17</a:t>
            </a:fld>
            <a:endParaRPr lang="en-US"/>
          </a:p>
        </p:txBody>
      </p:sp>
      <p:sp>
        <p:nvSpPr>
          <p:cNvPr id="5" name="Footer Placeholder 4"/>
          <p:cNvSpPr>
            <a:spLocks noGrp="1"/>
          </p:cNvSpPr>
          <p:nvPr>
            <p:ph type="ftr" sz="quarter" idx="11"/>
          </p:nvPr>
        </p:nvSpPr>
        <p:spPr/>
        <p:txBody>
          <a:bodyPr/>
          <a:lstStyle/>
          <a:p>
            <a:pPr>
              <a:defRPr/>
            </a:pPr>
            <a:r>
              <a:rPr lang="en-US" smtClean="0"/>
              <a:t>Meade &amp; Yang, ATCM 2009</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normAutofit fontScale="92500"/>
          </a:bodyPr>
          <a:lstStyle/>
          <a:p>
            <a:pPr eaLnBrk="1" hangingPunct="1">
              <a:lnSpc>
                <a:spcPct val="80000"/>
              </a:lnSpc>
              <a:buFontTx/>
              <a:buNone/>
            </a:pPr>
            <a:r>
              <a:rPr lang="en-US" sz="2800" dirty="0" smtClean="0"/>
              <a:t>Let</a:t>
            </a:r>
          </a:p>
          <a:p>
            <a:pPr eaLnBrk="1" hangingPunct="1">
              <a:lnSpc>
                <a:spcPct val="80000"/>
              </a:lnSpc>
            </a:pPr>
            <a:r>
              <a:rPr lang="en-US" sz="2800" i="1" dirty="0" smtClean="0"/>
              <a:t>C</a:t>
            </a:r>
            <a:r>
              <a:rPr lang="en-US" sz="2800" dirty="0" smtClean="0"/>
              <a:t> be the unit circle with center </a:t>
            </a:r>
            <a:r>
              <a:rPr lang="en-US" sz="2800" i="1" dirty="0" smtClean="0"/>
              <a:t>(1,0)</a:t>
            </a:r>
          </a:p>
          <a:p>
            <a:pPr eaLnBrk="1" hangingPunct="1">
              <a:lnSpc>
                <a:spcPct val="80000"/>
              </a:lnSpc>
            </a:pPr>
            <a:r>
              <a:rPr lang="en-US" sz="2800" i="1" dirty="0" smtClean="0"/>
              <a:t>C</a:t>
            </a:r>
            <a:r>
              <a:rPr lang="en-US" sz="2800" i="1" baseline="-25000" dirty="0" smtClean="0"/>
              <a:t>r</a:t>
            </a:r>
            <a:r>
              <a:rPr lang="en-US" sz="2800" dirty="0" smtClean="0"/>
              <a:t> be the circle with radius </a:t>
            </a:r>
            <a:r>
              <a:rPr lang="en-US" sz="2800" i="1" dirty="0" smtClean="0"/>
              <a:t>r</a:t>
            </a:r>
            <a:r>
              <a:rPr lang="en-US" sz="2800" dirty="0" smtClean="0"/>
              <a:t> and center </a:t>
            </a:r>
            <a:r>
              <a:rPr lang="en-US" sz="2800" i="1" dirty="0" smtClean="0"/>
              <a:t>(0,0)</a:t>
            </a:r>
          </a:p>
          <a:p>
            <a:pPr eaLnBrk="1" hangingPunct="1">
              <a:lnSpc>
                <a:spcPct val="80000"/>
              </a:lnSpc>
            </a:pPr>
            <a:r>
              <a:rPr lang="en-US" sz="2800" i="1" dirty="0" smtClean="0"/>
              <a:t>P</a:t>
            </a:r>
            <a:r>
              <a:rPr lang="en-US" sz="2800" dirty="0" smtClean="0"/>
              <a:t> be the point </a:t>
            </a:r>
            <a:r>
              <a:rPr lang="en-US" sz="2800" i="1" dirty="0" smtClean="0"/>
              <a:t>(0, r)</a:t>
            </a:r>
          </a:p>
          <a:p>
            <a:pPr eaLnBrk="1" hangingPunct="1">
              <a:lnSpc>
                <a:spcPct val="80000"/>
              </a:lnSpc>
            </a:pPr>
            <a:r>
              <a:rPr lang="en-US" sz="2800" i="1" dirty="0" smtClean="0"/>
              <a:t>Q</a:t>
            </a:r>
            <a:r>
              <a:rPr lang="en-US" sz="2800" dirty="0" smtClean="0"/>
              <a:t> be the upper point of intersection of </a:t>
            </a:r>
            <a:r>
              <a:rPr lang="en-US" sz="2800" i="1" dirty="0" smtClean="0"/>
              <a:t>C</a:t>
            </a:r>
            <a:r>
              <a:rPr lang="en-US" sz="2800" dirty="0" smtClean="0"/>
              <a:t> and </a:t>
            </a:r>
            <a:r>
              <a:rPr lang="en-US" sz="2800" i="1" dirty="0" smtClean="0"/>
              <a:t>C</a:t>
            </a:r>
            <a:r>
              <a:rPr lang="en-US" sz="2800" i="1" baseline="-25000" dirty="0" smtClean="0"/>
              <a:t>r</a:t>
            </a:r>
            <a:endParaRPr lang="en-US" sz="2800" dirty="0" smtClean="0"/>
          </a:p>
          <a:p>
            <a:pPr eaLnBrk="1" hangingPunct="1">
              <a:lnSpc>
                <a:spcPct val="80000"/>
              </a:lnSpc>
            </a:pPr>
            <a:r>
              <a:rPr lang="en-US" sz="2800" i="1" dirty="0" smtClean="0"/>
              <a:t>R</a:t>
            </a:r>
            <a:r>
              <a:rPr lang="en-US" sz="2800" dirty="0" smtClean="0"/>
              <a:t> be the intersection </a:t>
            </a:r>
            <a:r>
              <a:rPr lang="en-US" sz="2800" dirty="0" smtClean="0"/>
              <a:t>of </a:t>
            </a:r>
            <a:r>
              <a:rPr lang="en-US" sz="2800" dirty="0" smtClean="0"/>
              <a:t>line </a:t>
            </a:r>
            <a:r>
              <a:rPr lang="en-US" sz="2800" i="1" dirty="0" smtClean="0"/>
              <a:t>PQ</a:t>
            </a:r>
            <a:r>
              <a:rPr lang="en-US" sz="2800" dirty="0" smtClean="0"/>
              <a:t> and </a:t>
            </a:r>
            <a:r>
              <a:rPr lang="en-US" sz="2800" dirty="0" smtClean="0"/>
              <a:t>the </a:t>
            </a:r>
            <a:r>
              <a:rPr lang="en-US" sz="2800" i="1" dirty="0" smtClean="0"/>
              <a:t>x</a:t>
            </a:r>
            <a:r>
              <a:rPr lang="en-US" sz="2800" dirty="0" smtClean="0"/>
              <a:t>-axis</a:t>
            </a:r>
            <a:r>
              <a:rPr lang="en-US" sz="2800" dirty="0" smtClean="0"/>
              <a:t>.</a:t>
            </a:r>
          </a:p>
          <a:p>
            <a:pPr eaLnBrk="1" hangingPunct="1">
              <a:lnSpc>
                <a:spcPct val="80000"/>
              </a:lnSpc>
              <a:buFontTx/>
              <a:buNone/>
            </a:pPr>
            <a:endParaRPr lang="en-US" sz="2000" dirty="0" smtClean="0"/>
          </a:p>
          <a:p>
            <a:pPr eaLnBrk="1" hangingPunct="1">
              <a:lnSpc>
                <a:spcPct val="80000"/>
              </a:lnSpc>
              <a:buFontTx/>
              <a:buNone/>
            </a:pPr>
            <a:r>
              <a:rPr lang="en-US" sz="2800" dirty="0" smtClean="0"/>
              <a:t>What happens to </a:t>
            </a:r>
            <a:r>
              <a:rPr lang="en-US" sz="2800" i="1" dirty="0" smtClean="0"/>
              <a:t>R</a:t>
            </a:r>
            <a:r>
              <a:rPr lang="en-US" sz="2800" dirty="0" smtClean="0"/>
              <a:t> as </a:t>
            </a:r>
            <a:r>
              <a:rPr lang="en-US" sz="2800" i="1" dirty="0" smtClean="0"/>
              <a:t>C</a:t>
            </a:r>
            <a:r>
              <a:rPr lang="en-US" sz="2800" i="1" baseline="-25000" dirty="0" smtClean="0"/>
              <a:t>r</a:t>
            </a:r>
            <a:r>
              <a:rPr lang="en-US" sz="2800" dirty="0" smtClean="0"/>
              <a:t> shrinks to the origin?</a:t>
            </a:r>
          </a:p>
          <a:p>
            <a:pPr eaLnBrk="1" hangingPunct="1">
              <a:lnSpc>
                <a:spcPct val="80000"/>
              </a:lnSpc>
              <a:buFontTx/>
              <a:buNone/>
            </a:pPr>
            <a:endParaRPr lang="en-US" sz="2000" dirty="0" smtClean="0"/>
          </a:p>
          <a:p>
            <a:pPr algn="r" eaLnBrk="1" hangingPunct="1">
              <a:lnSpc>
                <a:spcPct val="80000"/>
              </a:lnSpc>
              <a:buFontTx/>
              <a:buNone/>
            </a:pPr>
            <a:r>
              <a:rPr lang="en-US" sz="1800" dirty="0" smtClean="0"/>
              <a:t>Stewart, </a:t>
            </a:r>
            <a:r>
              <a:rPr lang="en-US" sz="1800" i="1" dirty="0" smtClean="0"/>
              <a:t>Essential Calculus: Early </a:t>
            </a:r>
            <a:r>
              <a:rPr lang="en-US" sz="1800" i="1" dirty="0" err="1" smtClean="0"/>
              <a:t>Transcendentals</a:t>
            </a:r>
            <a:r>
              <a:rPr lang="en-US" sz="1800" dirty="0" smtClean="0"/>
              <a:t>,</a:t>
            </a:r>
            <a:br>
              <a:rPr lang="en-US" sz="1800" dirty="0" smtClean="0"/>
            </a:br>
            <a:r>
              <a:rPr lang="en-US" sz="1800" dirty="0" smtClean="0"/>
              <a:t>Thomson Brooks/Cole, 2007, p. 45, Exercise 56.</a:t>
            </a:r>
          </a:p>
        </p:txBody>
      </p:sp>
      <p:sp>
        <p:nvSpPr>
          <p:cNvPr id="4098" name="Rectangle 2"/>
          <p:cNvSpPr>
            <a:spLocks noGrp="1" noChangeArrowheads="1"/>
          </p:cNvSpPr>
          <p:nvPr>
            <p:ph type="title"/>
          </p:nvPr>
        </p:nvSpPr>
        <p:spPr/>
        <p:txBody>
          <a:bodyPr/>
          <a:lstStyle/>
          <a:p>
            <a:pPr eaLnBrk="1" hangingPunct="1"/>
            <a:r>
              <a:rPr lang="en-US" smtClean="0"/>
              <a:t>Shrinking Circle Problem</a:t>
            </a:r>
          </a:p>
        </p:txBody>
      </p:sp>
      <p:sp>
        <p:nvSpPr>
          <p:cNvPr id="4" name="Slide Number Placeholder 3"/>
          <p:cNvSpPr>
            <a:spLocks noGrp="1"/>
          </p:cNvSpPr>
          <p:nvPr>
            <p:ph type="sldNum" sz="quarter" idx="12"/>
          </p:nvPr>
        </p:nvSpPr>
        <p:spPr/>
        <p:txBody>
          <a:bodyPr/>
          <a:lstStyle/>
          <a:p>
            <a:pPr>
              <a:defRPr/>
            </a:pPr>
            <a:fld id="{97E415F9-DB90-4156-9710-53869865581A}"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smtClean="0"/>
              <a:t>Meade &amp; Yang, ATCM 2009</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OrigSC_16.gif"/>
          <p:cNvPicPr>
            <a:picLocks noGrp="1" noChangeAspect="1"/>
          </p:cNvPicPr>
          <p:nvPr>
            <p:ph idx="1"/>
          </p:nvPr>
        </p:nvPicPr>
        <p:blipFill>
          <a:blip r:embed="rId3" cstate="print"/>
          <a:stretch>
            <a:fillRect/>
          </a:stretch>
        </p:blipFill>
        <p:spPr>
          <a:xfrm>
            <a:off x="2667000" y="2057400"/>
            <a:ext cx="3790950" cy="3790950"/>
          </a:xfrm>
        </p:spPr>
      </p:pic>
      <p:sp>
        <p:nvSpPr>
          <p:cNvPr id="5122" name="Rectangle 2"/>
          <p:cNvSpPr>
            <a:spLocks noGrp="1" noChangeArrowheads="1"/>
          </p:cNvSpPr>
          <p:nvPr>
            <p:ph type="title"/>
          </p:nvPr>
        </p:nvSpPr>
        <p:spPr/>
        <p:txBody>
          <a:bodyPr/>
          <a:lstStyle/>
          <a:p>
            <a:pPr eaLnBrk="1" hangingPunct="1"/>
            <a:r>
              <a:rPr lang="en-US" smtClean="0"/>
              <a:t>Visualization</a:t>
            </a:r>
          </a:p>
        </p:txBody>
      </p:sp>
      <p:graphicFrame>
        <p:nvGraphicFramePr>
          <p:cNvPr id="7208" name="Group 40"/>
          <p:cNvGraphicFramePr>
            <a:graphicFrameLocks noGrp="1"/>
          </p:cNvGraphicFramePr>
          <p:nvPr/>
        </p:nvGraphicFramePr>
        <p:xfrm>
          <a:off x="1524000" y="1447800"/>
          <a:ext cx="6096000" cy="944880"/>
        </p:xfrm>
        <a:graphic>
          <a:graphicData uri="http://schemas.openxmlformats.org/drawingml/2006/table">
            <a:tbl>
              <a:tblPr/>
              <a:tblGrid>
                <a:gridCol w="2133600"/>
                <a:gridCol w="1752600"/>
                <a:gridCol w="2209800"/>
              </a:tblGrid>
              <a:tr h="838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cap="none" normalizeH="0" baseline="0" dirty="0" smtClean="0">
                          <a:ln>
                            <a:noFill/>
                          </a:ln>
                          <a:solidFill>
                            <a:schemeClr val="tx1"/>
                          </a:solidFill>
                          <a:effectLst/>
                          <a:latin typeface="Arial" charset="0"/>
                          <a:hlinkClick r:id="rId4" action="ppaction://hlinkfile"/>
                        </a:rPr>
                        <a:t>Geometry Expressions</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cap="flat">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cap="none" normalizeH="0" baseline="0" dirty="0" smtClean="0">
                          <a:ln>
                            <a:noFill/>
                          </a:ln>
                          <a:solidFill>
                            <a:schemeClr val="tx1"/>
                          </a:solidFill>
                          <a:effectLst/>
                          <a:latin typeface="Arial" charset="0"/>
                          <a:hlinkClick r:id="rId5" action="ppaction://hlinkfile"/>
                        </a:rPr>
                        <a:t>Excel</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cap="none" normalizeH="0" baseline="0" dirty="0" smtClean="0">
                          <a:ln>
                            <a:noFill/>
                          </a:ln>
                          <a:solidFill>
                            <a:schemeClr val="tx1"/>
                          </a:solidFill>
                          <a:effectLst/>
                          <a:latin typeface="Arial" charset="0"/>
                          <a:hlinkClick r:id="rId6" action="ppaction://hlinkfile"/>
                        </a:rPr>
                        <a:t>Maple</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a:noFill/>
                    </a:lnL>
                    <a:lnR cap="flat">
                      <a:noFill/>
                    </a:lnR>
                    <a:lnT cap="flat">
                      <a:noFill/>
                    </a:lnT>
                    <a:lnB cap="flat">
                      <a:noFill/>
                    </a:lnB>
                    <a:lnTlToBr>
                      <a:noFill/>
                    </a:lnTlToBr>
                    <a:lnBlToTr>
                      <a:noFill/>
                    </a:lnBlToTr>
                    <a:noFill/>
                  </a:tcPr>
                </a:tc>
              </a:tr>
            </a:tbl>
          </a:graphicData>
        </a:graphic>
      </p:graphicFrame>
      <p:sp>
        <p:nvSpPr>
          <p:cNvPr id="10" name="Slide Number Placeholder 9"/>
          <p:cNvSpPr>
            <a:spLocks noGrp="1"/>
          </p:cNvSpPr>
          <p:nvPr>
            <p:ph type="sldNum" sz="quarter" idx="12"/>
          </p:nvPr>
        </p:nvSpPr>
        <p:spPr/>
        <p:txBody>
          <a:bodyPr/>
          <a:lstStyle/>
          <a:p>
            <a:pPr>
              <a:defRPr/>
            </a:pPr>
            <a:fld id="{97E415F9-DB90-4156-9710-53869865581A}" type="slidenum">
              <a:rPr lang="en-US" smtClean="0"/>
              <a:pPr>
                <a:defRPr/>
              </a:pPr>
              <a:t>3</a:t>
            </a:fld>
            <a:endParaRPr lang="en-US"/>
          </a:p>
        </p:txBody>
      </p:sp>
      <p:sp>
        <p:nvSpPr>
          <p:cNvPr id="11" name="Footer Placeholder 10"/>
          <p:cNvSpPr>
            <a:spLocks noGrp="1"/>
          </p:cNvSpPr>
          <p:nvPr>
            <p:ph type="ftr" sz="quarter" idx="11"/>
          </p:nvPr>
        </p:nvSpPr>
        <p:spPr/>
        <p:txBody>
          <a:bodyPr/>
          <a:lstStyle/>
          <a:p>
            <a:pPr>
              <a:defRPr/>
            </a:pPr>
            <a:r>
              <a:rPr lang="en-US" smtClean="0"/>
              <a:t>Meade &amp; Yang, ATCM 2009</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lstStyle/>
          <a:p>
            <a:pPr eaLnBrk="1" hangingPunct="1">
              <a:lnSpc>
                <a:spcPct val="90000"/>
              </a:lnSpc>
            </a:pPr>
            <a:r>
              <a:rPr lang="en-US" dirty="0" smtClean="0"/>
              <a:t>Numeric</a:t>
            </a:r>
          </a:p>
          <a:p>
            <a:pPr lvl="1" eaLnBrk="1" hangingPunct="1">
              <a:lnSpc>
                <a:spcPct val="90000"/>
              </a:lnSpc>
            </a:pPr>
            <a:r>
              <a:rPr lang="en-US" dirty="0" smtClean="0"/>
              <a:t>S</a:t>
            </a:r>
            <a:r>
              <a:rPr lang="en-US" dirty="0" smtClean="0"/>
              <a:t>ensitive </a:t>
            </a:r>
            <a:r>
              <a:rPr lang="en-US" dirty="0" smtClean="0"/>
              <a:t>to floating-point cancellation</a:t>
            </a:r>
          </a:p>
          <a:p>
            <a:pPr lvl="1" eaLnBrk="1" hangingPunct="1">
              <a:lnSpc>
                <a:spcPct val="90000"/>
              </a:lnSpc>
              <a:buFontTx/>
              <a:buNone/>
            </a:pPr>
            <a:endParaRPr lang="en-US" sz="2000" dirty="0" smtClean="0"/>
          </a:p>
          <a:p>
            <a:pPr eaLnBrk="1" hangingPunct="1">
              <a:lnSpc>
                <a:spcPct val="90000"/>
              </a:lnSpc>
            </a:pPr>
            <a:r>
              <a:rPr lang="en-US" dirty="0" smtClean="0"/>
              <a:t>Symbolic</a:t>
            </a:r>
          </a:p>
          <a:p>
            <a:pPr lvl="1" eaLnBrk="1" hangingPunct="1">
              <a:lnSpc>
                <a:spcPct val="90000"/>
              </a:lnSpc>
            </a:pPr>
            <a:r>
              <a:rPr lang="en-US" dirty="0" smtClean="0"/>
              <a:t>Indeterminate form</a:t>
            </a:r>
            <a:br>
              <a:rPr lang="en-US" dirty="0" smtClean="0"/>
            </a:br>
            <a:r>
              <a:rPr lang="en-US" dirty="0" smtClean="0"/>
              <a:t>(</a:t>
            </a:r>
            <a:r>
              <a:rPr lang="en-US" dirty="0" err="1" smtClean="0"/>
              <a:t>l’Hopital’s</a:t>
            </a:r>
            <a:r>
              <a:rPr lang="en-US" dirty="0" smtClean="0"/>
              <a:t> Rule, </a:t>
            </a:r>
            <a:r>
              <a:rPr lang="en-US" dirty="0" smtClean="0"/>
              <a:t>or simply rationalize)</a:t>
            </a:r>
          </a:p>
          <a:p>
            <a:pPr lvl="1" eaLnBrk="1" hangingPunct="1">
              <a:lnSpc>
                <a:spcPct val="90000"/>
              </a:lnSpc>
              <a:buFontTx/>
              <a:buNone/>
            </a:pPr>
            <a:endParaRPr lang="en-US" sz="2000" dirty="0" smtClean="0"/>
          </a:p>
          <a:p>
            <a:pPr eaLnBrk="1" hangingPunct="1">
              <a:lnSpc>
                <a:spcPct val="90000"/>
              </a:lnSpc>
            </a:pPr>
            <a:r>
              <a:rPr lang="en-US" dirty="0" smtClean="0"/>
              <a:t>Geometric</a:t>
            </a:r>
          </a:p>
          <a:p>
            <a:pPr lvl="1" eaLnBrk="1" hangingPunct="1">
              <a:lnSpc>
                <a:spcPct val="90000"/>
              </a:lnSpc>
            </a:pPr>
            <a:r>
              <a:rPr lang="en-US" dirty="0" smtClean="0"/>
              <a:t>Tom </a:t>
            </a:r>
            <a:r>
              <a:rPr lang="en-US" dirty="0" err="1" smtClean="0"/>
              <a:t>Banchoff</a:t>
            </a:r>
            <a:r>
              <a:rPr lang="en-US" dirty="0" smtClean="0"/>
              <a:t> (Brown University)</a:t>
            </a:r>
          </a:p>
          <a:p>
            <a:pPr lvl="1" eaLnBrk="1" hangingPunct="1">
              <a:lnSpc>
                <a:spcPct val="90000"/>
              </a:lnSpc>
              <a:buFontTx/>
              <a:buNone/>
            </a:pPr>
            <a:endParaRPr lang="en-US" dirty="0" smtClean="0"/>
          </a:p>
          <a:p>
            <a:pPr lvl="1" eaLnBrk="1" hangingPunct="1">
              <a:lnSpc>
                <a:spcPct val="90000"/>
              </a:lnSpc>
              <a:buFontTx/>
              <a:buNone/>
            </a:pPr>
            <a:endParaRPr lang="en-US" dirty="0" smtClean="0"/>
          </a:p>
        </p:txBody>
      </p:sp>
      <p:sp>
        <p:nvSpPr>
          <p:cNvPr id="6146" name="Rectangle 2"/>
          <p:cNvSpPr>
            <a:spLocks noGrp="1" noChangeArrowheads="1"/>
          </p:cNvSpPr>
          <p:nvPr>
            <p:ph type="title"/>
          </p:nvPr>
        </p:nvSpPr>
        <p:spPr/>
        <p:txBody>
          <a:bodyPr/>
          <a:lstStyle/>
          <a:p>
            <a:pPr eaLnBrk="1" hangingPunct="1"/>
            <a:r>
              <a:rPr lang="en-US" dirty="0" smtClean="0"/>
              <a:t>Proof ?</a:t>
            </a:r>
            <a:endParaRPr lang="en-US" dirty="0" smtClean="0"/>
          </a:p>
        </p:txBody>
      </p:sp>
      <p:pic>
        <p:nvPicPr>
          <p:cNvPr id="6148" name="Picture 4">
            <a:hlinkClick r:id="rId3" action="ppaction://hlinkfile"/>
          </p:cNvPr>
          <p:cNvPicPr>
            <a:picLocks noChangeAspect="1" noChangeArrowheads="1"/>
          </p:cNvPicPr>
          <p:nvPr/>
        </p:nvPicPr>
        <p:blipFill>
          <a:blip r:embed="rId4" cstate="print"/>
          <a:stretch>
            <a:fillRect/>
          </a:stretch>
        </p:blipFill>
        <p:spPr bwMode="auto">
          <a:xfrm>
            <a:off x="457200" y="1524000"/>
            <a:ext cx="381000" cy="381000"/>
          </a:xfrm>
          <a:prstGeom prst="rect">
            <a:avLst/>
          </a:prstGeom>
          <a:noFill/>
          <a:ln w="9525" algn="ctr">
            <a:noFill/>
            <a:miter lim="800000"/>
            <a:headEnd/>
            <a:tailEnd/>
          </a:ln>
        </p:spPr>
      </p:pic>
      <p:pic>
        <p:nvPicPr>
          <p:cNvPr id="6149" name="Picture 5">
            <a:hlinkClick r:id="rId5" action="ppaction://hlinkfile"/>
          </p:cNvPr>
          <p:cNvPicPr>
            <a:picLocks noChangeAspect="1" noChangeArrowheads="1"/>
          </p:cNvPicPr>
          <p:nvPr/>
        </p:nvPicPr>
        <p:blipFill>
          <a:blip r:embed="rId6" cstate="print"/>
          <a:stretch>
            <a:fillRect/>
          </a:stretch>
        </p:blipFill>
        <p:spPr bwMode="auto">
          <a:xfrm>
            <a:off x="381000" y="2514600"/>
            <a:ext cx="541021" cy="529259"/>
          </a:xfrm>
          <a:prstGeom prst="rect">
            <a:avLst/>
          </a:prstGeom>
          <a:noFill/>
          <a:ln w="9525" algn="ctr">
            <a:noFill/>
            <a:miter lim="800000"/>
            <a:headEnd/>
            <a:tailEnd/>
          </a:ln>
        </p:spPr>
      </p:pic>
      <p:pic>
        <p:nvPicPr>
          <p:cNvPr id="6150" name="Picture 6">
            <a:hlinkClick r:id="rId7" action="ppaction://hlinkfile"/>
          </p:cNvPr>
          <p:cNvPicPr>
            <a:picLocks noChangeAspect="1" noChangeArrowheads="1"/>
          </p:cNvPicPr>
          <p:nvPr/>
        </p:nvPicPr>
        <p:blipFill>
          <a:blip r:embed="rId8" cstate="print"/>
          <a:srcRect/>
          <a:stretch>
            <a:fillRect/>
          </a:stretch>
        </p:blipFill>
        <p:spPr bwMode="auto">
          <a:xfrm>
            <a:off x="457200" y="3962400"/>
            <a:ext cx="361950" cy="381000"/>
          </a:xfrm>
          <a:prstGeom prst="rect">
            <a:avLst/>
          </a:prstGeom>
          <a:noFill/>
          <a:ln w="9525" algn="ctr">
            <a:noFill/>
            <a:miter lim="800000"/>
            <a:headEnd/>
            <a:tailEnd/>
          </a:ln>
        </p:spPr>
      </p:pic>
      <p:sp>
        <p:nvSpPr>
          <p:cNvPr id="7" name="Slide Number Placeholder 6"/>
          <p:cNvSpPr>
            <a:spLocks noGrp="1"/>
          </p:cNvSpPr>
          <p:nvPr>
            <p:ph type="sldNum" sz="quarter" idx="12"/>
          </p:nvPr>
        </p:nvSpPr>
        <p:spPr/>
        <p:txBody>
          <a:bodyPr/>
          <a:lstStyle/>
          <a:p>
            <a:pPr>
              <a:defRPr/>
            </a:pPr>
            <a:fld id="{97E415F9-DB90-4156-9710-53869865581A}" type="slidenum">
              <a:rPr lang="en-US" smtClean="0"/>
              <a:pPr>
                <a:defRPr/>
              </a:pPr>
              <a:t>4</a:t>
            </a:fld>
            <a:endParaRPr lang="en-US"/>
          </a:p>
        </p:txBody>
      </p:sp>
      <p:sp>
        <p:nvSpPr>
          <p:cNvPr id="8" name="Footer Placeholder 7"/>
          <p:cNvSpPr>
            <a:spLocks noGrp="1"/>
          </p:cNvSpPr>
          <p:nvPr>
            <p:ph type="ftr" sz="quarter" idx="11"/>
          </p:nvPr>
        </p:nvSpPr>
        <p:spPr/>
        <p:txBody>
          <a:bodyPr/>
          <a:lstStyle/>
          <a:p>
            <a:pPr>
              <a:defRPr/>
            </a:pPr>
            <a:r>
              <a:rPr lang="en-US" smtClean="0"/>
              <a:t>Meade &amp; Yang, ATCM 2009</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4" name="Group 76"/>
          <p:cNvGrpSpPr>
            <a:grpSpLocks noChangeAspect="1"/>
          </p:cNvGrpSpPr>
          <p:nvPr/>
        </p:nvGrpSpPr>
        <p:grpSpPr bwMode="auto">
          <a:xfrm>
            <a:off x="3048000" y="2057400"/>
            <a:ext cx="5627688" cy="4343400"/>
            <a:chOff x="3168" y="2406"/>
            <a:chExt cx="7385" cy="5863"/>
          </a:xfrm>
        </p:grpSpPr>
        <p:sp>
          <p:nvSpPr>
            <p:cNvPr id="1047" name="AutoShape 114"/>
            <p:cNvSpPr>
              <a:spLocks noChangeAspect="1" noChangeArrowheads="1" noTextEdit="1"/>
            </p:cNvSpPr>
            <p:nvPr/>
          </p:nvSpPr>
          <p:spPr bwMode="auto">
            <a:xfrm>
              <a:off x="3168" y="2406"/>
              <a:ext cx="7385" cy="5863"/>
            </a:xfrm>
            <a:prstGeom prst="rect">
              <a:avLst/>
            </a:prstGeom>
            <a:noFill/>
            <a:ln w="9525">
              <a:noFill/>
              <a:miter lim="800000"/>
              <a:headEnd/>
              <a:tailEnd/>
            </a:ln>
          </p:spPr>
          <p:txBody>
            <a:bodyPr/>
            <a:lstStyle/>
            <a:p>
              <a:endParaRPr lang="en-US"/>
            </a:p>
          </p:txBody>
        </p:sp>
        <p:sp>
          <p:nvSpPr>
            <p:cNvPr id="1048" name="AutoShape 113"/>
            <p:cNvSpPr>
              <a:spLocks noChangeArrowheads="1"/>
            </p:cNvSpPr>
            <p:nvPr/>
          </p:nvSpPr>
          <p:spPr bwMode="auto">
            <a:xfrm>
              <a:off x="3468" y="2715"/>
              <a:ext cx="1650" cy="462"/>
            </a:xfrm>
            <a:prstGeom prst="roundRect">
              <a:avLst>
                <a:gd name="adj" fmla="val 16667"/>
              </a:avLst>
            </a:prstGeom>
            <a:solidFill>
              <a:srgbClr val="FFFFFF"/>
            </a:solidFill>
            <a:ln w="9525">
              <a:solidFill>
                <a:srgbClr val="000000"/>
              </a:solidFill>
              <a:round/>
              <a:headEnd/>
              <a:tailEnd/>
            </a:ln>
          </p:spPr>
          <p:txBody>
            <a:bodyPr/>
            <a:lstStyle/>
            <a:p>
              <a:pPr algn="ctr"/>
              <a:r>
                <a:rPr lang="en-US" sz="1200">
                  <a:cs typeface="Times New Roman" pitchFamily="18" charset="0"/>
                </a:rPr>
                <a:t>OP = OQ</a:t>
              </a:r>
              <a:endParaRPr lang="en-US"/>
            </a:p>
          </p:txBody>
        </p:sp>
        <p:sp>
          <p:nvSpPr>
            <p:cNvPr id="1049" name="AutoShape 111"/>
            <p:cNvSpPr>
              <a:spLocks noChangeArrowheads="1"/>
            </p:cNvSpPr>
            <p:nvPr/>
          </p:nvSpPr>
          <p:spPr bwMode="auto">
            <a:xfrm>
              <a:off x="6018" y="2715"/>
              <a:ext cx="1111" cy="401"/>
            </a:xfrm>
            <a:prstGeom prst="roundRect">
              <a:avLst>
                <a:gd name="adj" fmla="val 16667"/>
              </a:avLst>
            </a:prstGeom>
            <a:solidFill>
              <a:srgbClr val="FFFFFF"/>
            </a:solidFill>
            <a:ln w="9525">
              <a:solidFill>
                <a:srgbClr val="000000"/>
              </a:solidFill>
              <a:round/>
              <a:headEnd/>
              <a:tailEnd/>
            </a:ln>
          </p:spPr>
          <p:txBody>
            <a:bodyPr wrap="none">
              <a:spAutoFit/>
            </a:bodyPr>
            <a:lstStyle/>
            <a:p>
              <a:endParaRPr lang="en-US"/>
            </a:p>
          </p:txBody>
        </p:sp>
        <p:sp>
          <p:nvSpPr>
            <p:cNvPr id="1050" name="AutoShape 109"/>
            <p:cNvSpPr>
              <a:spLocks noChangeArrowheads="1"/>
            </p:cNvSpPr>
            <p:nvPr/>
          </p:nvSpPr>
          <p:spPr bwMode="auto">
            <a:xfrm>
              <a:off x="8268" y="2715"/>
              <a:ext cx="1200" cy="462"/>
            </a:xfrm>
            <a:prstGeom prst="roundRect">
              <a:avLst>
                <a:gd name="adj" fmla="val 16667"/>
              </a:avLst>
            </a:prstGeom>
            <a:solidFill>
              <a:srgbClr val="FFFFFF"/>
            </a:solidFill>
            <a:ln w="9525">
              <a:solidFill>
                <a:srgbClr val="000000"/>
              </a:solidFill>
              <a:round/>
              <a:headEnd/>
              <a:tailEnd/>
            </a:ln>
          </p:spPr>
          <p:txBody>
            <a:bodyPr/>
            <a:lstStyle/>
            <a:p>
              <a:pPr algn="ctr"/>
              <a:endParaRPr lang="en-US"/>
            </a:p>
          </p:txBody>
        </p:sp>
        <p:sp>
          <p:nvSpPr>
            <p:cNvPr id="1051" name="AutoShape 107"/>
            <p:cNvSpPr>
              <a:spLocks noChangeArrowheads="1"/>
            </p:cNvSpPr>
            <p:nvPr/>
          </p:nvSpPr>
          <p:spPr bwMode="auto">
            <a:xfrm>
              <a:off x="3468" y="3640"/>
              <a:ext cx="1650" cy="462"/>
            </a:xfrm>
            <a:prstGeom prst="roundRect">
              <a:avLst>
                <a:gd name="adj" fmla="val 16667"/>
              </a:avLst>
            </a:prstGeom>
            <a:solidFill>
              <a:srgbClr val="FFFFFF"/>
            </a:solidFill>
            <a:ln w="9525">
              <a:solidFill>
                <a:srgbClr val="000000"/>
              </a:solidFill>
              <a:round/>
              <a:headEnd/>
              <a:tailEnd/>
            </a:ln>
          </p:spPr>
          <p:txBody>
            <a:bodyPr/>
            <a:lstStyle/>
            <a:p>
              <a:pPr algn="ctr"/>
              <a:endParaRPr lang="en-US"/>
            </a:p>
          </p:txBody>
        </p:sp>
        <p:sp>
          <p:nvSpPr>
            <p:cNvPr id="1052" name="AutoShape 105"/>
            <p:cNvSpPr>
              <a:spLocks noChangeArrowheads="1"/>
            </p:cNvSpPr>
            <p:nvPr/>
          </p:nvSpPr>
          <p:spPr bwMode="auto">
            <a:xfrm>
              <a:off x="5568" y="3486"/>
              <a:ext cx="2009" cy="725"/>
            </a:xfrm>
            <a:prstGeom prst="roundRect">
              <a:avLst>
                <a:gd name="adj" fmla="val 16667"/>
              </a:avLst>
            </a:prstGeom>
            <a:solidFill>
              <a:srgbClr val="FFFFFF"/>
            </a:solidFill>
            <a:ln w="9525">
              <a:solidFill>
                <a:srgbClr val="000000"/>
              </a:solidFill>
              <a:round/>
              <a:headEnd/>
              <a:tailEnd/>
            </a:ln>
          </p:spPr>
          <p:txBody>
            <a:bodyPr wrap="none">
              <a:spAutoFit/>
            </a:bodyPr>
            <a:lstStyle/>
            <a:p>
              <a:endParaRPr lang="en-US"/>
            </a:p>
          </p:txBody>
        </p:sp>
        <p:sp>
          <p:nvSpPr>
            <p:cNvPr id="1053" name="AutoShape 103"/>
            <p:cNvSpPr>
              <a:spLocks noChangeArrowheads="1"/>
            </p:cNvSpPr>
            <p:nvPr/>
          </p:nvSpPr>
          <p:spPr bwMode="auto">
            <a:xfrm>
              <a:off x="7818" y="3486"/>
              <a:ext cx="2128" cy="771"/>
            </a:xfrm>
            <a:prstGeom prst="roundRect">
              <a:avLst>
                <a:gd name="adj" fmla="val 16667"/>
              </a:avLst>
            </a:prstGeom>
            <a:solidFill>
              <a:srgbClr val="FFFFFF"/>
            </a:solidFill>
            <a:ln w="9525">
              <a:solidFill>
                <a:srgbClr val="000000"/>
              </a:solidFill>
              <a:round/>
              <a:headEnd/>
              <a:tailEnd/>
            </a:ln>
          </p:spPr>
          <p:txBody>
            <a:bodyPr wrap="none"/>
            <a:lstStyle/>
            <a:p>
              <a:endParaRPr lang="en-US"/>
            </a:p>
          </p:txBody>
        </p:sp>
        <p:sp>
          <p:nvSpPr>
            <p:cNvPr id="1054" name="AutoShape 101"/>
            <p:cNvSpPr>
              <a:spLocks noChangeArrowheads="1"/>
            </p:cNvSpPr>
            <p:nvPr/>
          </p:nvSpPr>
          <p:spPr bwMode="auto">
            <a:xfrm>
              <a:off x="4218" y="4566"/>
              <a:ext cx="2114" cy="617"/>
            </a:xfrm>
            <a:prstGeom prst="roundRect">
              <a:avLst>
                <a:gd name="adj" fmla="val 16667"/>
              </a:avLst>
            </a:prstGeom>
            <a:solidFill>
              <a:srgbClr val="FFFFFF"/>
            </a:solidFill>
            <a:ln w="9525">
              <a:solidFill>
                <a:srgbClr val="000000"/>
              </a:solidFill>
              <a:round/>
              <a:headEnd/>
              <a:tailEnd/>
            </a:ln>
          </p:spPr>
          <p:txBody>
            <a:bodyPr wrap="none"/>
            <a:lstStyle/>
            <a:p>
              <a:endParaRPr lang="en-US"/>
            </a:p>
          </p:txBody>
        </p:sp>
        <p:sp>
          <p:nvSpPr>
            <p:cNvPr id="1055" name="AutoShape 99"/>
            <p:cNvSpPr>
              <a:spLocks noChangeArrowheads="1"/>
            </p:cNvSpPr>
            <p:nvPr/>
          </p:nvSpPr>
          <p:spPr bwMode="auto">
            <a:xfrm>
              <a:off x="7218" y="4566"/>
              <a:ext cx="1800" cy="441"/>
            </a:xfrm>
            <a:prstGeom prst="roundRect">
              <a:avLst>
                <a:gd name="adj" fmla="val 16667"/>
              </a:avLst>
            </a:prstGeom>
            <a:solidFill>
              <a:srgbClr val="FFFFFF"/>
            </a:solidFill>
            <a:ln w="9525">
              <a:solidFill>
                <a:srgbClr val="000000"/>
              </a:solidFill>
              <a:round/>
              <a:headEnd/>
              <a:tailEnd/>
            </a:ln>
          </p:spPr>
          <p:txBody>
            <a:bodyPr>
              <a:spAutoFit/>
            </a:bodyPr>
            <a:lstStyle/>
            <a:p>
              <a:endParaRPr lang="en-US"/>
            </a:p>
          </p:txBody>
        </p:sp>
        <p:sp>
          <p:nvSpPr>
            <p:cNvPr id="1056" name="AutoShape 97"/>
            <p:cNvSpPr>
              <a:spLocks noChangeArrowheads="1"/>
            </p:cNvSpPr>
            <p:nvPr/>
          </p:nvSpPr>
          <p:spPr bwMode="auto">
            <a:xfrm>
              <a:off x="7070" y="5340"/>
              <a:ext cx="2041" cy="409"/>
            </a:xfrm>
            <a:prstGeom prst="roundRect">
              <a:avLst>
                <a:gd name="adj" fmla="val 16667"/>
              </a:avLst>
            </a:prstGeom>
            <a:solidFill>
              <a:srgbClr val="FFFFFF"/>
            </a:solidFill>
            <a:ln w="9525">
              <a:solidFill>
                <a:srgbClr val="000000"/>
              </a:solidFill>
              <a:round/>
              <a:headEnd/>
              <a:tailEnd/>
            </a:ln>
          </p:spPr>
          <p:txBody>
            <a:bodyPr>
              <a:spAutoFit/>
            </a:bodyPr>
            <a:lstStyle/>
            <a:p>
              <a:pPr algn="ctr"/>
              <a:r>
                <a:rPr lang="en-US" sz="1200">
                  <a:cs typeface="Times New Roman" pitchFamily="18" charset="0"/>
                </a:rPr>
                <a:t>         is isosceles</a:t>
              </a:r>
              <a:endParaRPr lang="en-US"/>
            </a:p>
          </p:txBody>
        </p:sp>
        <p:sp>
          <p:nvSpPr>
            <p:cNvPr id="1057" name="AutoShape 96"/>
            <p:cNvSpPr>
              <a:spLocks noChangeArrowheads="1"/>
            </p:cNvSpPr>
            <p:nvPr/>
          </p:nvSpPr>
          <p:spPr bwMode="auto">
            <a:xfrm>
              <a:off x="7368" y="6109"/>
              <a:ext cx="1500" cy="462"/>
            </a:xfrm>
            <a:prstGeom prst="roundRect">
              <a:avLst>
                <a:gd name="adj" fmla="val 16667"/>
              </a:avLst>
            </a:prstGeom>
            <a:solidFill>
              <a:srgbClr val="FFFFFF"/>
            </a:solidFill>
            <a:ln w="9525">
              <a:solidFill>
                <a:srgbClr val="000000"/>
              </a:solidFill>
              <a:round/>
              <a:headEnd/>
              <a:tailEnd/>
            </a:ln>
          </p:spPr>
          <p:txBody>
            <a:bodyPr/>
            <a:lstStyle/>
            <a:p>
              <a:pPr algn="ctr"/>
              <a:r>
                <a:rPr lang="en-US" sz="1200" i="1">
                  <a:cs typeface="Times New Roman" pitchFamily="18" charset="0"/>
                </a:rPr>
                <a:t>SR=SQ &lt; OS</a:t>
              </a:r>
              <a:endParaRPr lang="en-US"/>
            </a:p>
          </p:txBody>
        </p:sp>
        <p:sp>
          <p:nvSpPr>
            <p:cNvPr id="1058" name="AutoShape 95"/>
            <p:cNvSpPr>
              <a:spLocks noChangeArrowheads="1"/>
            </p:cNvSpPr>
            <p:nvPr/>
          </p:nvSpPr>
          <p:spPr bwMode="auto">
            <a:xfrm>
              <a:off x="6918" y="6880"/>
              <a:ext cx="2400" cy="462"/>
            </a:xfrm>
            <a:prstGeom prst="roundRect">
              <a:avLst>
                <a:gd name="adj" fmla="val 16667"/>
              </a:avLst>
            </a:prstGeom>
            <a:solidFill>
              <a:srgbClr val="FFFFFF"/>
            </a:solidFill>
            <a:ln w="9525">
              <a:solidFill>
                <a:srgbClr val="000000"/>
              </a:solidFill>
              <a:round/>
              <a:headEnd/>
              <a:tailEnd/>
            </a:ln>
          </p:spPr>
          <p:txBody>
            <a:bodyPr/>
            <a:lstStyle/>
            <a:p>
              <a:pPr algn="ctr"/>
              <a:r>
                <a:rPr lang="en-US" sz="1200" i="1">
                  <a:cs typeface="Times New Roman" pitchFamily="18" charset="0"/>
                </a:rPr>
                <a:t>OR = OS + SR &lt; 2 OS</a:t>
              </a:r>
              <a:endParaRPr lang="en-US"/>
            </a:p>
          </p:txBody>
        </p:sp>
        <p:cxnSp>
          <p:nvCxnSpPr>
            <p:cNvPr id="1059" name="AutoShape 94"/>
            <p:cNvCxnSpPr>
              <a:cxnSpLocks noChangeShapeType="1"/>
            </p:cNvCxnSpPr>
            <p:nvPr/>
          </p:nvCxnSpPr>
          <p:spPr bwMode="auto">
            <a:xfrm>
              <a:off x="4293" y="3177"/>
              <a:ext cx="1" cy="463"/>
            </a:xfrm>
            <a:prstGeom prst="straightConnector1">
              <a:avLst/>
            </a:prstGeom>
            <a:noFill/>
            <a:ln w="9525">
              <a:solidFill>
                <a:srgbClr val="000000"/>
              </a:solidFill>
              <a:round/>
              <a:headEnd/>
              <a:tailEnd type="triangle" w="med" len="med"/>
            </a:ln>
          </p:spPr>
        </p:cxnSp>
        <p:cxnSp>
          <p:nvCxnSpPr>
            <p:cNvPr id="1060" name="AutoShape 93"/>
            <p:cNvCxnSpPr>
              <a:cxnSpLocks noChangeShapeType="1"/>
            </p:cNvCxnSpPr>
            <p:nvPr/>
          </p:nvCxnSpPr>
          <p:spPr bwMode="auto">
            <a:xfrm flipH="1">
              <a:off x="6573" y="3116"/>
              <a:ext cx="1" cy="370"/>
            </a:xfrm>
            <a:prstGeom prst="straightConnector1">
              <a:avLst/>
            </a:prstGeom>
            <a:noFill/>
            <a:ln w="9525">
              <a:solidFill>
                <a:srgbClr val="000000"/>
              </a:solidFill>
              <a:round/>
              <a:headEnd/>
              <a:tailEnd type="triangle" w="med" len="med"/>
            </a:ln>
          </p:spPr>
        </p:cxnSp>
        <p:cxnSp>
          <p:nvCxnSpPr>
            <p:cNvPr id="1061" name="AutoShape 92"/>
            <p:cNvCxnSpPr>
              <a:cxnSpLocks noChangeShapeType="1"/>
            </p:cNvCxnSpPr>
            <p:nvPr/>
          </p:nvCxnSpPr>
          <p:spPr bwMode="auto">
            <a:xfrm>
              <a:off x="8868" y="3177"/>
              <a:ext cx="14" cy="309"/>
            </a:xfrm>
            <a:prstGeom prst="straightConnector1">
              <a:avLst/>
            </a:prstGeom>
            <a:noFill/>
            <a:ln w="9525">
              <a:solidFill>
                <a:srgbClr val="000000"/>
              </a:solidFill>
              <a:round/>
              <a:headEnd/>
              <a:tailEnd type="triangle" w="med" len="med"/>
            </a:ln>
          </p:spPr>
        </p:cxnSp>
        <p:cxnSp>
          <p:nvCxnSpPr>
            <p:cNvPr id="1062" name="AutoShape 91"/>
            <p:cNvCxnSpPr>
              <a:cxnSpLocks noChangeShapeType="1"/>
            </p:cNvCxnSpPr>
            <p:nvPr/>
          </p:nvCxnSpPr>
          <p:spPr bwMode="auto">
            <a:xfrm>
              <a:off x="4293" y="4102"/>
              <a:ext cx="983" cy="464"/>
            </a:xfrm>
            <a:prstGeom prst="straightConnector1">
              <a:avLst/>
            </a:prstGeom>
            <a:noFill/>
            <a:ln w="9525">
              <a:solidFill>
                <a:srgbClr val="000000"/>
              </a:solidFill>
              <a:round/>
              <a:headEnd/>
              <a:tailEnd type="triangle" w="med" len="med"/>
            </a:ln>
          </p:spPr>
        </p:cxnSp>
        <p:cxnSp>
          <p:nvCxnSpPr>
            <p:cNvPr id="1063" name="AutoShape 90"/>
            <p:cNvCxnSpPr>
              <a:cxnSpLocks noChangeShapeType="1"/>
            </p:cNvCxnSpPr>
            <p:nvPr/>
          </p:nvCxnSpPr>
          <p:spPr bwMode="auto">
            <a:xfrm flipH="1">
              <a:off x="5276" y="4211"/>
              <a:ext cx="1297" cy="355"/>
            </a:xfrm>
            <a:prstGeom prst="straightConnector1">
              <a:avLst/>
            </a:prstGeom>
            <a:noFill/>
            <a:ln w="9525">
              <a:solidFill>
                <a:srgbClr val="000000"/>
              </a:solidFill>
              <a:round/>
              <a:headEnd/>
              <a:tailEnd type="triangle" w="med" len="med"/>
            </a:ln>
          </p:spPr>
        </p:cxnSp>
        <p:cxnSp>
          <p:nvCxnSpPr>
            <p:cNvPr id="1064" name="AutoShape 89"/>
            <p:cNvCxnSpPr>
              <a:cxnSpLocks noChangeShapeType="1"/>
            </p:cNvCxnSpPr>
            <p:nvPr/>
          </p:nvCxnSpPr>
          <p:spPr bwMode="auto">
            <a:xfrm flipV="1">
              <a:off x="6332" y="4786"/>
              <a:ext cx="886" cy="89"/>
            </a:xfrm>
            <a:prstGeom prst="straightConnector1">
              <a:avLst/>
            </a:prstGeom>
            <a:noFill/>
            <a:ln w="9525">
              <a:solidFill>
                <a:srgbClr val="000000"/>
              </a:solidFill>
              <a:round/>
              <a:headEnd/>
              <a:tailEnd type="triangle" w="med" len="med"/>
            </a:ln>
          </p:spPr>
        </p:cxnSp>
        <p:cxnSp>
          <p:nvCxnSpPr>
            <p:cNvPr id="1065" name="AutoShape 88"/>
            <p:cNvCxnSpPr>
              <a:cxnSpLocks noChangeShapeType="1"/>
            </p:cNvCxnSpPr>
            <p:nvPr/>
          </p:nvCxnSpPr>
          <p:spPr bwMode="auto">
            <a:xfrm flipH="1">
              <a:off x="8118" y="4257"/>
              <a:ext cx="764" cy="309"/>
            </a:xfrm>
            <a:prstGeom prst="straightConnector1">
              <a:avLst/>
            </a:prstGeom>
            <a:noFill/>
            <a:ln w="9525">
              <a:solidFill>
                <a:srgbClr val="000000"/>
              </a:solidFill>
              <a:round/>
              <a:headEnd/>
              <a:tailEnd type="triangle" w="med" len="med"/>
            </a:ln>
          </p:spPr>
        </p:cxnSp>
        <p:cxnSp>
          <p:nvCxnSpPr>
            <p:cNvPr id="1066" name="AutoShape 87"/>
            <p:cNvCxnSpPr>
              <a:cxnSpLocks noChangeShapeType="1"/>
            </p:cNvCxnSpPr>
            <p:nvPr/>
          </p:nvCxnSpPr>
          <p:spPr bwMode="auto">
            <a:xfrm flipH="1">
              <a:off x="8091" y="5007"/>
              <a:ext cx="27" cy="331"/>
            </a:xfrm>
            <a:prstGeom prst="straightConnector1">
              <a:avLst/>
            </a:prstGeom>
            <a:noFill/>
            <a:ln w="9525">
              <a:solidFill>
                <a:srgbClr val="000000"/>
              </a:solidFill>
              <a:round/>
              <a:headEnd/>
              <a:tailEnd type="triangle" w="med" len="med"/>
            </a:ln>
          </p:spPr>
        </p:cxnSp>
        <p:cxnSp>
          <p:nvCxnSpPr>
            <p:cNvPr id="1067" name="AutoShape 86"/>
            <p:cNvCxnSpPr>
              <a:cxnSpLocks noChangeShapeType="1"/>
            </p:cNvCxnSpPr>
            <p:nvPr/>
          </p:nvCxnSpPr>
          <p:spPr bwMode="auto">
            <a:xfrm>
              <a:off x="8091" y="5782"/>
              <a:ext cx="27" cy="327"/>
            </a:xfrm>
            <a:prstGeom prst="straightConnector1">
              <a:avLst/>
            </a:prstGeom>
            <a:noFill/>
            <a:ln w="9525">
              <a:solidFill>
                <a:srgbClr val="000000"/>
              </a:solidFill>
              <a:round/>
              <a:headEnd/>
              <a:tailEnd type="triangle" w="med" len="med"/>
            </a:ln>
          </p:spPr>
        </p:cxnSp>
        <p:cxnSp>
          <p:nvCxnSpPr>
            <p:cNvPr id="1068" name="AutoShape 85"/>
            <p:cNvCxnSpPr>
              <a:cxnSpLocks noChangeShapeType="1"/>
            </p:cNvCxnSpPr>
            <p:nvPr/>
          </p:nvCxnSpPr>
          <p:spPr bwMode="auto">
            <a:xfrm>
              <a:off x="8118" y="6571"/>
              <a:ext cx="1" cy="309"/>
            </a:xfrm>
            <a:prstGeom prst="straightConnector1">
              <a:avLst/>
            </a:prstGeom>
            <a:noFill/>
            <a:ln w="9525">
              <a:solidFill>
                <a:srgbClr val="000000"/>
              </a:solidFill>
              <a:round/>
              <a:headEnd/>
              <a:tailEnd type="triangle" w="med" len="med"/>
            </a:ln>
          </p:spPr>
        </p:cxnSp>
        <p:sp>
          <p:nvSpPr>
            <p:cNvPr id="1069" name="AutoShape 84"/>
            <p:cNvSpPr>
              <a:spLocks noChangeArrowheads="1"/>
            </p:cNvSpPr>
            <p:nvPr/>
          </p:nvSpPr>
          <p:spPr bwMode="auto">
            <a:xfrm>
              <a:off x="3768" y="5646"/>
              <a:ext cx="1200" cy="462"/>
            </a:xfrm>
            <a:prstGeom prst="roundRect">
              <a:avLst>
                <a:gd name="adj" fmla="val 16667"/>
              </a:avLst>
            </a:prstGeom>
            <a:solidFill>
              <a:srgbClr val="FFFFFF"/>
            </a:solidFill>
            <a:ln w="9525">
              <a:solidFill>
                <a:srgbClr val="000000"/>
              </a:solidFill>
              <a:round/>
              <a:headEnd/>
              <a:tailEnd/>
            </a:ln>
          </p:spPr>
          <p:txBody>
            <a:bodyPr/>
            <a:lstStyle/>
            <a:p>
              <a:pPr algn="ctr"/>
              <a:r>
                <a:rPr lang="en-US" sz="1200" i="1">
                  <a:cs typeface="Times New Roman" pitchFamily="18" charset="0"/>
                </a:rPr>
                <a:t>P </a:t>
              </a:r>
              <a:r>
                <a:rPr lang="en-US" sz="1200" i="1">
                  <a:latin typeface="Times New Roman" pitchFamily="18" charset="0"/>
                  <a:cs typeface="Times New Roman" pitchFamily="18" charset="0"/>
                  <a:sym typeface="Wingdings" pitchFamily="2" charset="2"/>
                </a:rPr>
                <a:t></a:t>
              </a:r>
              <a:r>
                <a:rPr lang="en-US" sz="1200" i="1">
                  <a:cs typeface="Times New Roman" pitchFamily="18" charset="0"/>
                </a:rPr>
                <a:t> O</a:t>
              </a:r>
              <a:endParaRPr lang="en-US" sz="1200" i="1">
                <a:latin typeface="Times New Roman" pitchFamily="18" charset="0"/>
                <a:cs typeface="Times New Roman" pitchFamily="18" charset="0"/>
                <a:sym typeface="Wingdings" pitchFamily="2" charset="2"/>
              </a:endParaRPr>
            </a:p>
          </p:txBody>
        </p:sp>
        <p:sp>
          <p:nvSpPr>
            <p:cNvPr id="1070" name="AutoShape 83"/>
            <p:cNvSpPr>
              <a:spLocks noChangeArrowheads="1"/>
            </p:cNvSpPr>
            <p:nvPr/>
          </p:nvSpPr>
          <p:spPr bwMode="auto">
            <a:xfrm>
              <a:off x="3768" y="6418"/>
              <a:ext cx="1200" cy="462"/>
            </a:xfrm>
            <a:prstGeom prst="roundRect">
              <a:avLst>
                <a:gd name="adj" fmla="val 16667"/>
              </a:avLst>
            </a:prstGeom>
            <a:solidFill>
              <a:srgbClr val="FFFFFF"/>
            </a:solidFill>
            <a:ln w="9525">
              <a:solidFill>
                <a:srgbClr val="000000"/>
              </a:solidFill>
              <a:round/>
              <a:headEnd/>
              <a:tailEnd/>
            </a:ln>
          </p:spPr>
          <p:txBody>
            <a:bodyPr/>
            <a:lstStyle/>
            <a:p>
              <a:pPr algn="ctr"/>
              <a:r>
                <a:rPr lang="en-US" sz="1200" i="1">
                  <a:cs typeface="Times New Roman" pitchFamily="18" charset="0"/>
                </a:rPr>
                <a:t>Q </a:t>
              </a:r>
              <a:r>
                <a:rPr lang="en-US" sz="1200" i="1">
                  <a:latin typeface="Times New Roman" pitchFamily="18" charset="0"/>
                  <a:cs typeface="Times New Roman" pitchFamily="18" charset="0"/>
                  <a:sym typeface="Wingdings" pitchFamily="2" charset="2"/>
                </a:rPr>
                <a:t></a:t>
              </a:r>
              <a:r>
                <a:rPr lang="en-US" sz="1200" i="1">
                  <a:cs typeface="Times New Roman" pitchFamily="18" charset="0"/>
                </a:rPr>
                <a:t> O</a:t>
              </a:r>
              <a:endParaRPr lang="en-US" sz="1200" i="1">
                <a:latin typeface="Times New Roman" pitchFamily="18" charset="0"/>
                <a:cs typeface="Times New Roman" pitchFamily="18" charset="0"/>
                <a:sym typeface="Wingdings" pitchFamily="2" charset="2"/>
              </a:endParaRPr>
            </a:p>
          </p:txBody>
        </p:sp>
        <p:sp>
          <p:nvSpPr>
            <p:cNvPr id="1071" name="AutoShape 82"/>
            <p:cNvSpPr>
              <a:spLocks noChangeArrowheads="1"/>
            </p:cNvSpPr>
            <p:nvPr/>
          </p:nvSpPr>
          <p:spPr bwMode="auto">
            <a:xfrm>
              <a:off x="3768" y="7189"/>
              <a:ext cx="1200" cy="462"/>
            </a:xfrm>
            <a:prstGeom prst="roundRect">
              <a:avLst>
                <a:gd name="adj" fmla="val 16667"/>
              </a:avLst>
            </a:prstGeom>
            <a:solidFill>
              <a:srgbClr val="FFFFFF"/>
            </a:solidFill>
            <a:ln w="9525">
              <a:solidFill>
                <a:srgbClr val="000000"/>
              </a:solidFill>
              <a:round/>
              <a:headEnd/>
              <a:tailEnd/>
            </a:ln>
          </p:spPr>
          <p:txBody>
            <a:bodyPr/>
            <a:lstStyle/>
            <a:p>
              <a:pPr algn="ctr"/>
              <a:r>
                <a:rPr lang="en-US" sz="1200" i="1">
                  <a:cs typeface="Times New Roman" pitchFamily="18" charset="0"/>
                </a:rPr>
                <a:t>QS </a:t>
              </a:r>
              <a:r>
                <a:rPr lang="en-US" sz="1200" i="1">
                  <a:latin typeface="Times New Roman" pitchFamily="18" charset="0"/>
                  <a:cs typeface="Times New Roman" pitchFamily="18" charset="0"/>
                  <a:sym typeface="Wingdings" pitchFamily="2" charset="2"/>
                </a:rPr>
                <a:t> </a:t>
              </a:r>
              <a:r>
                <a:rPr lang="en-US" sz="1200" i="1">
                  <a:cs typeface="Times New Roman" pitchFamily="18" charset="0"/>
                </a:rPr>
                <a:t>OS</a:t>
              </a:r>
              <a:endParaRPr lang="en-US" sz="1200" i="1">
                <a:latin typeface="Times New Roman" pitchFamily="18" charset="0"/>
                <a:cs typeface="Times New Roman" pitchFamily="18" charset="0"/>
                <a:sym typeface="Wingdings" pitchFamily="2" charset="2"/>
              </a:endParaRPr>
            </a:p>
          </p:txBody>
        </p:sp>
        <p:sp>
          <p:nvSpPr>
            <p:cNvPr id="1072" name="AutoShape 81"/>
            <p:cNvSpPr>
              <a:spLocks noChangeArrowheads="1"/>
            </p:cNvSpPr>
            <p:nvPr/>
          </p:nvSpPr>
          <p:spPr bwMode="auto">
            <a:xfrm>
              <a:off x="5268" y="7729"/>
              <a:ext cx="3150" cy="462"/>
            </a:xfrm>
            <a:prstGeom prst="roundRect">
              <a:avLst>
                <a:gd name="adj" fmla="val 16667"/>
              </a:avLst>
            </a:prstGeom>
            <a:solidFill>
              <a:srgbClr val="FFFFFF"/>
            </a:solidFill>
            <a:ln w="9525">
              <a:solidFill>
                <a:srgbClr val="000000"/>
              </a:solidFill>
              <a:round/>
              <a:headEnd/>
              <a:tailEnd/>
            </a:ln>
          </p:spPr>
          <p:txBody>
            <a:bodyPr/>
            <a:lstStyle/>
            <a:p>
              <a:pPr algn="ctr"/>
              <a:r>
                <a:rPr lang="en-US" sz="1200" i="1">
                  <a:cs typeface="Times New Roman" pitchFamily="18" charset="0"/>
                </a:rPr>
                <a:t>OR = OS+SR = OS+QS </a:t>
              </a:r>
              <a:r>
                <a:rPr lang="en-US" sz="1200" i="1">
                  <a:latin typeface="Times New Roman" pitchFamily="18" charset="0"/>
                  <a:cs typeface="Times New Roman" pitchFamily="18" charset="0"/>
                  <a:sym typeface="Wingdings" pitchFamily="2" charset="2"/>
                </a:rPr>
                <a:t></a:t>
              </a:r>
              <a:r>
                <a:rPr lang="en-US" sz="1200" i="1">
                  <a:cs typeface="Times New Roman" pitchFamily="18" charset="0"/>
                </a:rPr>
                <a:t> 2OS</a:t>
              </a:r>
              <a:endParaRPr lang="en-US" sz="1200" i="1">
                <a:latin typeface="Times New Roman" pitchFamily="18" charset="0"/>
                <a:cs typeface="Times New Roman" pitchFamily="18" charset="0"/>
                <a:sym typeface="Wingdings" pitchFamily="2" charset="2"/>
              </a:endParaRPr>
            </a:p>
          </p:txBody>
        </p:sp>
        <p:cxnSp>
          <p:nvCxnSpPr>
            <p:cNvPr id="1073" name="AutoShape 80"/>
            <p:cNvCxnSpPr>
              <a:cxnSpLocks noChangeShapeType="1"/>
            </p:cNvCxnSpPr>
            <p:nvPr/>
          </p:nvCxnSpPr>
          <p:spPr bwMode="auto">
            <a:xfrm>
              <a:off x="4368" y="6108"/>
              <a:ext cx="1" cy="310"/>
            </a:xfrm>
            <a:prstGeom prst="straightConnector1">
              <a:avLst/>
            </a:prstGeom>
            <a:noFill/>
            <a:ln w="9525">
              <a:solidFill>
                <a:srgbClr val="000000"/>
              </a:solidFill>
              <a:round/>
              <a:headEnd/>
              <a:tailEnd type="triangle" w="med" len="med"/>
            </a:ln>
          </p:spPr>
        </p:cxnSp>
        <p:cxnSp>
          <p:nvCxnSpPr>
            <p:cNvPr id="1074" name="AutoShape 79"/>
            <p:cNvCxnSpPr>
              <a:cxnSpLocks noChangeShapeType="1"/>
            </p:cNvCxnSpPr>
            <p:nvPr/>
          </p:nvCxnSpPr>
          <p:spPr bwMode="auto">
            <a:xfrm>
              <a:off x="4368" y="6880"/>
              <a:ext cx="1" cy="309"/>
            </a:xfrm>
            <a:prstGeom prst="straightConnector1">
              <a:avLst/>
            </a:prstGeom>
            <a:noFill/>
            <a:ln w="9525">
              <a:solidFill>
                <a:srgbClr val="000000"/>
              </a:solidFill>
              <a:round/>
              <a:headEnd/>
              <a:tailEnd type="triangle" w="med" len="med"/>
            </a:ln>
          </p:spPr>
        </p:cxnSp>
        <p:cxnSp>
          <p:nvCxnSpPr>
            <p:cNvPr id="1075" name="AutoShape 78"/>
            <p:cNvCxnSpPr>
              <a:cxnSpLocks noChangeShapeType="1"/>
            </p:cNvCxnSpPr>
            <p:nvPr/>
          </p:nvCxnSpPr>
          <p:spPr bwMode="auto">
            <a:xfrm rot="16200000" flipH="1">
              <a:off x="4663" y="7356"/>
              <a:ext cx="309" cy="900"/>
            </a:xfrm>
            <a:prstGeom prst="curvedConnector2">
              <a:avLst/>
            </a:prstGeom>
            <a:noFill/>
            <a:ln w="9525">
              <a:solidFill>
                <a:srgbClr val="000000"/>
              </a:solidFill>
              <a:round/>
              <a:headEnd/>
              <a:tailEnd type="triangle" w="med" len="med"/>
            </a:ln>
          </p:spPr>
        </p:cxnSp>
        <p:cxnSp>
          <p:nvCxnSpPr>
            <p:cNvPr id="1076" name="AutoShape 77"/>
            <p:cNvCxnSpPr>
              <a:cxnSpLocks noChangeShapeType="1"/>
            </p:cNvCxnSpPr>
            <p:nvPr/>
          </p:nvCxnSpPr>
          <p:spPr bwMode="auto">
            <a:xfrm rot="10800000">
              <a:off x="4368" y="5646"/>
              <a:ext cx="2550" cy="1466"/>
            </a:xfrm>
            <a:prstGeom prst="curvedConnector4">
              <a:avLst>
                <a:gd name="adj1" fmla="val 38236"/>
                <a:gd name="adj2" fmla="val 121051"/>
              </a:avLst>
            </a:prstGeom>
            <a:noFill/>
            <a:ln w="9525">
              <a:noFill/>
              <a:round/>
              <a:headEnd/>
              <a:tailEnd type="triangle" w="med" len="med"/>
            </a:ln>
          </p:spPr>
        </p:cxnSp>
      </p:grpSp>
      <p:sp>
        <p:nvSpPr>
          <p:cNvPr id="1035" name="Rectangle 2"/>
          <p:cNvSpPr>
            <a:spLocks noGrp="1" noChangeArrowheads="1"/>
          </p:cNvSpPr>
          <p:nvPr>
            <p:ph type="title"/>
          </p:nvPr>
        </p:nvSpPr>
        <p:spPr/>
        <p:txBody>
          <a:bodyPr/>
          <a:lstStyle/>
          <a:p>
            <a:pPr eaLnBrk="1" hangingPunct="1"/>
            <a:r>
              <a:rPr lang="en-US" smtClean="0"/>
              <a:t>Geometric Proof</a:t>
            </a:r>
          </a:p>
        </p:txBody>
      </p:sp>
      <p:sp>
        <p:nvSpPr>
          <p:cNvPr id="1036" name="Rectangle 3"/>
          <p:cNvSpPr>
            <a:spLocks noGrp="1" noChangeArrowheads="1"/>
          </p:cNvSpPr>
          <p:nvPr>
            <p:ph type="body" sz="half" idx="1"/>
          </p:nvPr>
        </p:nvSpPr>
        <p:spPr/>
        <p:txBody>
          <a:bodyPr/>
          <a:lstStyle/>
          <a:p>
            <a:pPr marL="609600" indent="-609600" eaLnBrk="1" hangingPunct="1">
              <a:buFontTx/>
              <a:buNone/>
            </a:pPr>
            <a:endParaRPr lang="en-US" sz="2800" smtClean="0"/>
          </a:p>
          <a:p>
            <a:pPr marL="609600" indent="-609600" eaLnBrk="1" hangingPunct="1"/>
            <a:endParaRPr lang="en-US" sz="2800" smtClean="0"/>
          </a:p>
        </p:txBody>
      </p:sp>
      <p:graphicFrame>
        <p:nvGraphicFramePr>
          <p:cNvPr id="1033" name="Object 134"/>
          <p:cNvGraphicFramePr>
            <a:graphicFrameLocks noChangeAspect="1"/>
          </p:cNvGraphicFramePr>
          <p:nvPr>
            <p:ph sz="half" idx="2"/>
          </p:nvPr>
        </p:nvGraphicFramePr>
        <p:xfrm>
          <a:off x="7086600" y="2362200"/>
          <a:ext cx="635000" cy="203200"/>
        </p:xfrm>
        <a:graphic>
          <a:graphicData uri="http://schemas.openxmlformats.org/presentationml/2006/ole">
            <p:oleObj spid="_x0000_s1033" name="Equation" r:id="rId4" imgW="634725" imgH="203112" progId="Equation.3">
              <p:embed/>
            </p:oleObj>
          </a:graphicData>
        </a:graphic>
      </p:graphicFrame>
      <p:graphicFrame>
        <p:nvGraphicFramePr>
          <p:cNvPr id="1026" name="Object 112"/>
          <p:cNvGraphicFramePr>
            <a:graphicFrameLocks noChangeAspect="1"/>
          </p:cNvGraphicFramePr>
          <p:nvPr/>
        </p:nvGraphicFramePr>
        <p:xfrm>
          <a:off x="5334000" y="2362200"/>
          <a:ext cx="631825" cy="174625"/>
        </p:xfrm>
        <a:graphic>
          <a:graphicData uri="http://schemas.openxmlformats.org/presentationml/2006/ole">
            <p:oleObj spid="_x0000_s1026" name="Equation" r:id="rId5" imgW="634449" imgH="177646" progId="Equation.3">
              <p:embed/>
            </p:oleObj>
          </a:graphicData>
        </a:graphic>
      </p:graphicFrame>
      <p:graphicFrame>
        <p:nvGraphicFramePr>
          <p:cNvPr id="1027" name="Object 108"/>
          <p:cNvGraphicFramePr>
            <a:graphicFrameLocks noChangeAspect="1"/>
          </p:cNvGraphicFramePr>
          <p:nvPr/>
        </p:nvGraphicFramePr>
        <p:xfrm>
          <a:off x="3352800" y="3048000"/>
          <a:ext cx="1082675" cy="206375"/>
        </p:xfrm>
        <a:graphic>
          <a:graphicData uri="http://schemas.openxmlformats.org/presentationml/2006/ole">
            <p:oleObj spid="_x0000_s1027" name="Equation" r:id="rId6" imgW="1079032" imgH="203112" progId="Equation.3">
              <p:embed/>
            </p:oleObj>
          </a:graphicData>
        </a:graphic>
      </p:graphicFrame>
      <p:graphicFrame>
        <p:nvGraphicFramePr>
          <p:cNvPr id="1028" name="Object 106"/>
          <p:cNvGraphicFramePr>
            <a:graphicFrameLocks noChangeAspect="1"/>
          </p:cNvGraphicFramePr>
          <p:nvPr/>
        </p:nvGraphicFramePr>
        <p:xfrm>
          <a:off x="4953000" y="2895600"/>
          <a:ext cx="1295400" cy="396875"/>
        </p:xfrm>
        <a:graphic>
          <a:graphicData uri="http://schemas.openxmlformats.org/presentationml/2006/ole">
            <p:oleObj spid="_x0000_s1028" name="Equation" r:id="rId7" imgW="1295400" imgH="393700" progId="Equation.3">
              <p:embed/>
            </p:oleObj>
          </a:graphicData>
        </a:graphic>
      </p:graphicFrame>
      <p:graphicFrame>
        <p:nvGraphicFramePr>
          <p:cNvPr id="1029" name="Object 104"/>
          <p:cNvGraphicFramePr>
            <a:graphicFrameLocks noChangeAspect="1"/>
          </p:cNvGraphicFramePr>
          <p:nvPr/>
        </p:nvGraphicFramePr>
        <p:xfrm>
          <a:off x="6705600" y="2895600"/>
          <a:ext cx="1387475" cy="419100"/>
        </p:xfrm>
        <a:graphic>
          <a:graphicData uri="http://schemas.openxmlformats.org/presentationml/2006/ole">
            <p:oleObj spid="_x0000_s1029" name="Equation" r:id="rId8" imgW="1295400" imgH="393700" progId="Equation.3">
              <p:embed/>
            </p:oleObj>
          </a:graphicData>
        </a:graphic>
      </p:graphicFrame>
      <p:graphicFrame>
        <p:nvGraphicFramePr>
          <p:cNvPr id="1030" name="Object 102"/>
          <p:cNvGraphicFramePr>
            <a:graphicFrameLocks noChangeAspect="1"/>
          </p:cNvGraphicFramePr>
          <p:nvPr/>
        </p:nvGraphicFramePr>
        <p:xfrm>
          <a:off x="3962400" y="3657600"/>
          <a:ext cx="1387475" cy="419100"/>
        </p:xfrm>
        <a:graphic>
          <a:graphicData uri="http://schemas.openxmlformats.org/presentationml/2006/ole">
            <p:oleObj spid="_x0000_s1030" name="Equation" r:id="rId9" imgW="1295400" imgH="393700" progId="Equation.3">
              <p:embed/>
            </p:oleObj>
          </a:graphicData>
        </a:graphic>
      </p:graphicFrame>
      <p:graphicFrame>
        <p:nvGraphicFramePr>
          <p:cNvPr id="1031" name="Object 100"/>
          <p:cNvGraphicFramePr>
            <a:graphicFrameLocks noChangeAspect="1"/>
          </p:cNvGraphicFramePr>
          <p:nvPr/>
        </p:nvGraphicFramePr>
        <p:xfrm>
          <a:off x="6248400" y="3733800"/>
          <a:ext cx="1006475" cy="206375"/>
        </p:xfrm>
        <a:graphic>
          <a:graphicData uri="http://schemas.openxmlformats.org/presentationml/2006/ole">
            <p:oleObj spid="_x0000_s1031" name="Equation" r:id="rId10" imgW="1002865" imgH="203112" progId="Equation.3">
              <p:embed/>
            </p:oleObj>
          </a:graphicData>
        </a:graphic>
      </p:graphicFrame>
      <p:graphicFrame>
        <p:nvGraphicFramePr>
          <p:cNvPr id="1032" name="Object 98"/>
          <p:cNvGraphicFramePr>
            <a:graphicFrameLocks noChangeAspect="1"/>
          </p:cNvGraphicFramePr>
          <p:nvPr/>
        </p:nvGraphicFramePr>
        <p:xfrm>
          <a:off x="6096000" y="4267200"/>
          <a:ext cx="434975" cy="206375"/>
        </p:xfrm>
        <a:graphic>
          <a:graphicData uri="http://schemas.openxmlformats.org/presentationml/2006/ole">
            <p:oleObj spid="_x0000_s1032" name="Equation" r:id="rId11" imgW="431613" imgH="203112" progId="Equation.3">
              <p:embed/>
            </p:oleObj>
          </a:graphicData>
        </a:graphic>
      </p:graphicFrame>
      <p:sp>
        <p:nvSpPr>
          <p:cNvPr id="1037" name="Rectangle 115"/>
          <p:cNvSpPr>
            <a:spLocks noChangeArrowheads="1"/>
          </p:cNvSpPr>
          <p:nvPr/>
        </p:nvSpPr>
        <p:spPr bwMode="auto">
          <a:xfrm>
            <a:off x="0" y="139700"/>
            <a:ext cx="9144000" cy="0"/>
          </a:xfrm>
          <a:prstGeom prst="rect">
            <a:avLst/>
          </a:prstGeom>
          <a:noFill/>
          <a:ln w="9525" algn="ctr">
            <a:noFill/>
            <a:miter lim="800000"/>
            <a:headEnd/>
            <a:tailEnd/>
          </a:ln>
        </p:spPr>
        <p:txBody>
          <a:bodyPr wrap="none" anchor="ctr">
            <a:spAutoFit/>
          </a:bodyPr>
          <a:lstStyle/>
          <a:p>
            <a:endParaRPr lang="en-US"/>
          </a:p>
        </p:txBody>
      </p:sp>
      <p:sp>
        <p:nvSpPr>
          <p:cNvPr id="1038" name="Rectangle 117"/>
          <p:cNvSpPr>
            <a:spLocks noChangeArrowheads="1"/>
          </p:cNvSpPr>
          <p:nvPr/>
        </p:nvSpPr>
        <p:spPr bwMode="auto">
          <a:xfrm>
            <a:off x="4572000" y="139700"/>
            <a:ext cx="0" cy="0"/>
          </a:xfrm>
          <a:prstGeom prst="rect">
            <a:avLst/>
          </a:prstGeom>
          <a:noFill/>
          <a:ln w="9525" algn="ctr">
            <a:noFill/>
            <a:miter lim="800000"/>
            <a:headEnd/>
            <a:tailEnd/>
          </a:ln>
        </p:spPr>
        <p:txBody>
          <a:bodyPr anchor="ctr"/>
          <a:lstStyle/>
          <a:p>
            <a:endParaRPr lang="en-US"/>
          </a:p>
        </p:txBody>
      </p:sp>
      <p:sp>
        <p:nvSpPr>
          <p:cNvPr id="1039" name="Rectangle 118"/>
          <p:cNvSpPr>
            <a:spLocks noChangeArrowheads="1"/>
          </p:cNvSpPr>
          <p:nvPr/>
        </p:nvSpPr>
        <p:spPr bwMode="auto">
          <a:xfrm>
            <a:off x="4572000" y="314325"/>
            <a:ext cx="0" cy="0"/>
          </a:xfrm>
          <a:prstGeom prst="rect">
            <a:avLst/>
          </a:prstGeom>
          <a:noFill/>
          <a:ln w="9525" algn="ctr">
            <a:noFill/>
            <a:miter lim="800000"/>
            <a:headEnd/>
            <a:tailEnd/>
          </a:ln>
        </p:spPr>
        <p:txBody>
          <a:bodyPr wrap="none" anchor="ctr">
            <a:spAutoFit/>
          </a:bodyPr>
          <a:lstStyle/>
          <a:p>
            <a:endParaRPr lang="en-US"/>
          </a:p>
        </p:txBody>
      </p:sp>
      <p:sp>
        <p:nvSpPr>
          <p:cNvPr id="1040" name="Rectangle 120"/>
          <p:cNvSpPr>
            <a:spLocks noChangeArrowheads="1"/>
          </p:cNvSpPr>
          <p:nvPr/>
        </p:nvSpPr>
        <p:spPr bwMode="auto">
          <a:xfrm>
            <a:off x="4572000" y="520700"/>
            <a:ext cx="0" cy="0"/>
          </a:xfrm>
          <a:prstGeom prst="rect">
            <a:avLst/>
          </a:prstGeom>
          <a:noFill/>
          <a:ln w="9525" algn="ctr">
            <a:noFill/>
            <a:miter lim="800000"/>
            <a:headEnd/>
            <a:tailEnd/>
          </a:ln>
        </p:spPr>
        <p:txBody>
          <a:bodyPr anchor="ctr"/>
          <a:lstStyle/>
          <a:p>
            <a:endParaRPr lang="en-US"/>
          </a:p>
        </p:txBody>
      </p:sp>
      <p:sp>
        <p:nvSpPr>
          <p:cNvPr id="1041" name="Rectangle 122"/>
          <p:cNvSpPr>
            <a:spLocks noChangeArrowheads="1"/>
          </p:cNvSpPr>
          <p:nvPr/>
        </p:nvSpPr>
        <p:spPr bwMode="auto">
          <a:xfrm>
            <a:off x="4572000" y="727075"/>
            <a:ext cx="0" cy="0"/>
          </a:xfrm>
          <a:prstGeom prst="rect">
            <a:avLst/>
          </a:prstGeom>
          <a:noFill/>
          <a:ln w="9525" algn="ctr">
            <a:noFill/>
            <a:miter lim="800000"/>
            <a:headEnd/>
            <a:tailEnd/>
          </a:ln>
        </p:spPr>
        <p:txBody>
          <a:bodyPr anchor="ctr"/>
          <a:lstStyle/>
          <a:p>
            <a:endParaRPr lang="en-US"/>
          </a:p>
        </p:txBody>
      </p:sp>
      <p:sp>
        <p:nvSpPr>
          <p:cNvPr id="1042" name="Rectangle 123"/>
          <p:cNvSpPr>
            <a:spLocks noChangeArrowheads="1"/>
          </p:cNvSpPr>
          <p:nvPr/>
        </p:nvSpPr>
        <p:spPr bwMode="auto">
          <a:xfrm>
            <a:off x="4572000" y="1123950"/>
            <a:ext cx="0" cy="0"/>
          </a:xfrm>
          <a:prstGeom prst="rect">
            <a:avLst/>
          </a:prstGeom>
          <a:noFill/>
          <a:ln w="9525" algn="ctr">
            <a:noFill/>
            <a:miter lim="800000"/>
            <a:headEnd/>
            <a:tailEnd/>
          </a:ln>
        </p:spPr>
        <p:txBody>
          <a:bodyPr wrap="none" anchor="ctr">
            <a:spAutoFit/>
          </a:bodyPr>
          <a:lstStyle/>
          <a:p>
            <a:endParaRPr lang="en-US"/>
          </a:p>
        </p:txBody>
      </p:sp>
      <p:sp>
        <p:nvSpPr>
          <p:cNvPr id="1043" name="Rectangle 124"/>
          <p:cNvSpPr>
            <a:spLocks noChangeArrowheads="1"/>
          </p:cNvSpPr>
          <p:nvPr/>
        </p:nvSpPr>
        <p:spPr bwMode="auto">
          <a:xfrm>
            <a:off x="4572000" y="1543050"/>
            <a:ext cx="0" cy="0"/>
          </a:xfrm>
          <a:prstGeom prst="rect">
            <a:avLst/>
          </a:prstGeom>
          <a:noFill/>
          <a:ln w="9525" algn="ctr">
            <a:noFill/>
            <a:miter lim="800000"/>
            <a:headEnd/>
            <a:tailEnd/>
          </a:ln>
        </p:spPr>
        <p:txBody>
          <a:bodyPr wrap="none" anchor="ctr">
            <a:spAutoFit/>
          </a:bodyPr>
          <a:lstStyle/>
          <a:p>
            <a:endParaRPr lang="en-US"/>
          </a:p>
        </p:txBody>
      </p:sp>
      <p:sp>
        <p:nvSpPr>
          <p:cNvPr id="1044" name="Rectangle 125"/>
          <p:cNvSpPr>
            <a:spLocks noChangeArrowheads="1"/>
          </p:cNvSpPr>
          <p:nvPr/>
        </p:nvSpPr>
        <p:spPr bwMode="auto">
          <a:xfrm>
            <a:off x="4572000" y="1962150"/>
            <a:ext cx="0" cy="0"/>
          </a:xfrm>
          <a:prstGeom prst="rect">
            <a:avLst/>
          </a:prstGeom>
          <a:noFill/>
          <a:ln w="9525" algn="ctr">
            <a:noFill/>
            <a:miter lim="800000"/>
            <a:headEnd/>
            <a:tailEnd/>
          </a:ln>
        </p:spPr>
        <p:txBody>
          <a:bodyPr wrap="none" anchor="ctr">
            <a:spAutoFit/>
          </a:bodyPr>
          <a:lstStyle/>
          <a:p>
            <a:endParaRPr lang="en-US"/>
          </a:p>
        </p:txBody>
      </p:sp>
      <p:sp>
        <p:nvSpPr>
          <p:cNvPr id="1045" name="Rectangle 126"/>
          <p:cNvSpPr>
            <a:spLocks noChangeArrowheads="1"/>
          </p:cNvSpPr>
          <p:nvPr/>
        </p:nvSpPr>
        <p:spPr bwMode="auto">
          <a:xfrm>
            <a:off x="4572000" y="2168525"/>
            <a:ext cx="0" cy="0"/>
          </a:xfrm>
          <a:prstGeom prst="rect">
            <a:avLst/>
          </a:prstGeom>
          <a:noFill/>
          <a:ln w="9525" algn="ctr">
            <a:noFill/>
            <a:miter lim="800000"/>
            <a:headEnd/>
            <a:tailEnd/>
          </a:ln>
        </p:spPr>
        <p:txBody>
          <a:bodyPr wrap="none" anchor="ctr">
            <a:spAutoFit/>
          </a:bodyPr>
          <a:lstStyle/>
          <a:p>
            <a:endParaRPr lang="en-US"/>
          </a:p>
        </p:txBody>
      </p:sp>
      <p:pic>
        <p:nvPicPr>
          <p:cNvPr id="1046" name="Picture 137" descr="SCproof"/>
          <p:cNvPicPr>
            <a:picLocks noChangeAspect="1" noChangeArrowheads="1"/>
          </p:cNvPicPr>
          <p:nvPr/>
        </p:nvPicPr>
        <p:blipFill>
          <a:blip r:embed="rId12" cstate="print"/>
          <a:srcRect/>
          <a:stretch>
            <a:fillRect/>
          </a:stretch>
        </p:blipFill>
        <p:spPr bwMode="auto">
          <a:xfrm>
            <a:off x="-2133600" y="0"/>
            <a:ext cx="6769100" cy="4243388"/>
          </a:xfrm>
          <a:prstGeom prst="rect">
            <a:avLst/>
          </a:prstGeom>
          <a:noFill/>
          <a:ln w="9525">
            <a:noFill/>
            <a:miter lim="800000"/>
            <a:headEnd/>
            <a:tailEnd/>
          </a:ln>
        </p:spPr>
      </p:pic>
      <p:sp>
        <p:nvSpPr>
          <p:cNvPr id="53" name="Slide Number Placeholder 52"/>
          <p:cNvSpPr>
            <a:spLocks noGrp="1"/>
          </p:cNvSpPr>
          <p:nvPr>
            <p:ph type="sldNum" sz="quarter" idx="12"/>
          </p:nvPr>
        </p:nvSpPr>
        <p:spPr/>
        <p:txBody>
          <a:bodyPr/>
          <a:lstStyle/>
          <a:p>
            <a:pPr>
              <a:defRPr/>
            </a:pPr>
            <a:fld id="{01FA1DA9-ECF6-4205-8146-A958B070F3A6}" type="slidenum">
              <a:rPr lang="en-US" smtClean="0"/>
              <a:pPr>
                <a:defRPr/>
              </a:pPr>
              <a:t>5</a:t>
            </a:fld>
            <a:endParaRPr lang="en-US"/>
          </a:p>
        </p:txBody>
      </p:sp>
      <p:sp>
        <p:nvSpPr>
          <p:cNvPr id="54" name="Footer Placeholder 53"/>
          <p:cNvSpPr>
            <a:spLocks noGrp="1"/>
          </p:cNvSpPr>
          <p:nvPr>
            <p:ph type="ftr" sz="quarter" idx="11"/>
          </p:nvPr>
        </p:nvSpPr>
        <p:spPr/>
        <p:txBody>
          <a:bodyPr/>
          <a:lstStyle/>
          <a:p>
            <a:pPr>
              <a:defRPr/>
            </a:pPr>
            <a:r>
              <a:rPr lang="en-US" smtClean="0"/>
              <a:t>Meade &amp; Yang, ATCM 2009</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828800"/>
            <a:ext cx="8305800" cy="4525963"/>
          </a:xfrm>
        </p:spPr>
        <p:txBody>
          <a:bodyPr/>
          <a:lstStyle/>
          <a:p>
            <a:pPr eaLnBrk="1" hangingPunct="1">
              <a:buFontTx/>
              <a:buNone/>
            </a:pPr>
            <a:r>
              <a:rPr lang="en-US" dirty="0" smtClean="0"/>
              <a:t>Let</a:t>
            </a:r>
            <a:br>
              <a:rPr lang="en-US" dirty="0" smtClean="0"/>
            </a:br>
            <a:r>
              <a:rPr lang="en-US" i="1" dirty="0" smtClean="0"/>
              <a:t>C</a:t>
            </a:r>
            <a:r>
              <a:rPr lang="en-US" dirty="0" smtClean="0"/>
              <a:t> </a:t>
            </a:r>
            <a:r>
              <a:rPr lang="en-US" dirty="0" smtClean="0"/>
              <a:t>be a fixed </a:t>
            </a:r>
            <a:r>
              <a:rPr lang="en-US" dirty="0" smtClean="0"/>
              <a:t>curve</a:t>
            </a:r>
            <a:br>
              <a:rPr lang="en-US" dirty="0" smtClean="0"/>
            </a:br>
            <a:r>
              <a:rPr lang="en-US" i="1" dirty="0" smtClean="0"/>
              <a:t>C</a:t>
            </a:r>
            <a:r>
              <a:rPr lang="en-US" i="1" baseline="-25000" dirty="0" smtClean="0"/>
              <a:t>r</a:t>
            </a:r>
            <a:r>
              <a:rPr lang="en-US" dirty="0" smtClean="0"/>
              <a:t> </a:t>
            </a:r>
            <a:r>
              <a:rPr lang="en-US" dirty="0" smtClean="0"/>
              <a:t>be </a:t>
            </a:r>
            <a:r>
              <a:rPr lang="en-US" dirty="0" smtClean="0"/>
              <a:t>circle </a:t>
            </a:r>
            <a:r>
              <a:rPr lang="en-US" dirty="0" smtClean="0"/>
              <a:t>with center </a:t>
            </a:r>
            <a:r>
              <a:rPr lang="en-US" dirty="0" smtClean="0"/>
              <a:t>at </a:t>
            </a:r>
            <a:r>
              <a:rPr lang="en-US" dirty="0" smtClean="0"/>
              <a:t>origin and radius </a:t>
            </a:r>
            <a:r>
              <a:rPr lang="en-US" i="1" dirty="0" smtClean="0"/>
              <a:t>r</a:t>
            </a:r>
            <a:r>
              <a:rPr lang="en-US" dirty="0" smtClean="0"/>
              <a:t/>
            </a:r>
            <a:br>
              <a:rPr lang="en-US" dirty="0" smtClean="0"/>
            </a:br>
            <a:r>
              <a:rPr lang="en-US" i="1" dirty="0" smtClean="0"/>
              <a:t>P</a:t>
            </a:r>
            <a:r>
              <a:rPr lang="en-US" dirty="0" smtClean="0"/>
              <a:t>  is point </a:t>
            </a:r>
            <a:r>
              <a:rPr lang="en-US" i="1" dirty="0" smtClean="0"/>
              <a:t>(0, r</a:t>
            </a:r>
            <a:r>
              <a:rPr lang="en-US" i="1" dirty="0" smtClean="0"/>
              <a:t>)</a:t>
            </a:r>
            <a:r>
              <a:rPr lang="en-US" dirty="0" smtClean="0"/>
              <a:t/>
            </a:r>
            <a:br>
              <a:rPr lang="en-US" dirty="0" smtClean="0"/>
            </a:br>
            <a:r>
              <a:rPr lang="en-US" i="1" dirty="0" smtClean="0"/>
              <a:t>Q</a:t>
            </a:r>
            <a:r>
              <a:rPr lang="en-US" dirty="0" smtClean="0"/>
              <a:t> </a:t>
            </a:r>
            <a:r>
              <a:rPr lang="en-US" dirty="0" smtClean="0"/>
              <a:t>is </a:t>
            </a:r>
            <a:r>
              <a:rPr lang="en-US" dirty="0" smtClean="0"/>
              <a:t>upper </a:t>
            </a:r>
            <a:r>
              <a:rPr lang="en-US" dirty="0" smtClean="0"/>
              <a:t>point of intersection of </a:t>
            </a:r>
            <a:r>
              <a:rPr lang="en-US" i="1" dirty="0" smtClean="0"/>
              <a:t>C</a:t>
            </a:r>
            <a:r>
              <a:rPr lang="en-US" dirty="0" smtClean="0"/>
              <a:t> and </a:t>
            </a:r>
            <a:r>
              <a:rPr lang="en-US" i="1" dirty="0" smtClean="0"/>
              <a:t>C</a:t>
            </a:r>
            <a:r>
              <a:rPr lang="en-US" i="1" baseline="-25000" dirty="0" smtClean="0"/>
              <a:t>r</a:t>
            </a:r>
            <a:r>
              <a:rPr lang="en-US" dirty="0" smtClean="0"/>
              <a:t> </a:t>
            </a:r>
          </a:p>
          <a:p>
            <a:pPr eaLnBrk="1" hangingPunct="1">
              <a:buFontTx/>
              <a:buNone/>
            </a:pPr>
            <a:r>
              <a:rPr lang="en-US" i="1" dirty="0" smtClean="0"/>
              <a:t>	</a:t>
            </a:r>
            <a:r>
              <a:rPr lang="en-US" i="1" dirty="0" smtClean="0"/>
              <a:t>R</a:t>
            </a:r>
            <a:r>
              <a:rPr lang="en-US" dirty="0" smtClean="0"/>
              <a:t> </a:t>
            </a:r>
            <a:r>
              <a:rPr lang="en-US" dirty="0" smtClean="0"/>
              <a:t>is </a:t>
            </a:r>
            <a:r>
              <a:rPr lang="en-US" dirty="0" smtClean="0"/>
              <a:t>point </a:t>
            </a:r>
            <a:r>
              <a:rPr lang="en-US" dirty="0" smtClean="0"/>
              <a:t>of intersection of </a:t>
            </a:r>
            <a:r>
              <a:rPr lang="en-US" dirty="0" smtClean="0"/>
              <a:t>line </a:t>
            </a:r>
            <a:r>
              <a:rPr lang="en-US" i="1" dirty="0" smtClean="0"/>
              <a:t>PQ</a:t>
            </a:r>
            <a:r>
              <a:rPr lang="en-US" dirty="0" smtClean="0"/>
              <a:t> and </a:t>
            </a:r>
            <a:r>
              <a:rPr lang="en-US" i="1" dirty="0" smtClean="0"/>
              <a:t>x</a:t>
            </a:r>
            <a:r>
              <a:rPr lang="en-US" dirty="0" smtClean="0"/>
              <a:t>-axis</a:t>
            </a:r>
            <a:endParaRPr lang="en-US" dirty="0" smtClean="0"/>
          </a:p>
          <a:p>
            <a:pPr eaLnBrk="1" hangingPunct="1">
              <a:buFontTx/>
              <a:buNone/>
            </a:pPr>
            <a:endParaRPr lang="en-US" dirty="0" smtClean="0"/>
          </a:p>
          <a:p>
            <a:pPr eaLnBrk="1" hangingPunct="1">
              <a:buFontTx/>
              <a:buNone/>
            </a:pPr>
            <a:r>
              <a:rPr lang="en-US" dirty="0" smtClean="0"/>
              <a:t>What happens to </a:t>
            </a:r>
            <a:r>
              <a:rPr lang="en-US" i="1" dirty="0" smtClean="0"/>
              <a:t>R</a:t>
            </a:r>
            <a:r>
              <a:rPr lang="en-US" dirty="0" smtClean="0"/>
              <a:t> as </a:t>
            </a:r>
            <a:r>
              <a:rPr lang="en-US" i="1" dirty="0" smtClean="0"/>
              <a:t>C</a:t>
            </a:r>
            <a:r>
              <a:rPr lang="en-US" i="1" baseline="-25000" dirty="0" smtClean="0"/>
              <a:t>r</a:t>
            </a:r>
            <a:r>
              <a:rPr lang="en-US" dirty="0" smtClean="0"/>
              <a:t> </a:t>
            </a:r>
            <a:r>
              <a:rPr lang="en-US" dirty="0" smtClean="0"/>
              <a:t>shrinks to a point?</a:t>
            </a:r>
            <a:endParaRPr lang="en-US" dirty="0" smtClean="0"/>
          </a:p>
          <a:p>
            <a:pPr eaLnBrk="1" hangingPunct="1"/>
            <a:endParaRPr lang="en-US" dirty="0" smtClean="0"/>
          </a:p>
        </p:txBody>
      </p:sp>
      <p:sp>
        <p:nvSpPr>
          <p:cNvPr id="8194" name="Rectangle 2"/>
          <p:cNvSpPr>
            <a:spLocks noGrp="1" noChangeArrowheads="1"/>
          </p:cNvSpPr>
          <p:nvPr>
            <p:ph type="title"/>
          </p:nvPr>
        </p:nvSpPr>
        <p:spPr>
          <a:xfrm>
            <a:off x="457200" y="411163"/>
            <a:ext cx="8229600" cy="942975"/>
          </a:xfrm>
        </p:spPr>
        <p:txBody>
          <a:bodyPr>
            <a:normAutofit fontScale="90000"/>
          </a:bodyPr>
          <a:lstStyle/>
          <a:p>
            <a:pPr eaLnBrk="1" hangingPunct="1"/>
            <a:r>
              <a:rPr lang="en-US" sz="4000" smtClean="0"/>
              <a:t>Generalized Shrinking Circle Problem</a:t>
            </a:r>
          </a:p>
        </p:txBody>
      </p:sp>
      <p:sp>
        <p:nvSpPr>
          <p:cNvPr id="4" name="Slide Number Placeholder 3"/>
          <p:cNvSpPr>
            <a:spLocks noGrp="1"/>
          </p:cNvSpPr>
          <p:nvPr>
            <p:ph type="sldNum" sz="quarter" idx="12"/>
          </p:nvPr>
        </p:nvSpPr>
        <p:spPr/>
        <p:txBody>
          <a:bodyPr/>
          <a:lstStyle/>
          <a:p>
            <a:pPr>
              <a:defRPr/>
            </a:pPr>
            <a:fld id="{97E415F9-DB90-4156-9710-53869865581A}"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smtClean="0"/>
              <a:t>Meade &amp; Yang, ATCM 2009</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Lemma</a:t>
            </a:r>
          </a:p>
        </p:txBody>
      </p:sp>
      <p:sp>
        <p:nvSpPr>
          <p:cNvPr id="9219" name="Rectangle 3"/>
          <p:cNvSpPr>
            <a:spLocks noGrp="1" noChangeArrowheads="1"/>
          </p:cNvSpPr>
          <p:nvPr>
            <p:ph type="body" sz="half" idx="1"/>
          </p:nvPr>
        </p:nvSpPr>
        <p:spPr>
          <a:xfrm>
            <a:off x="381000" y="1524000"/>
            <a:ext cx="8382000" cy="4525963"/>
          </a:xfrm>
        </p:spPr>
        <p:txBody>
          <a:bodyPr>
            <a:normAutofit/>
          </a:bodyPr>
          <a:lstStyle/>
          <a:p>
            <a:pPr eaLnBrk="1" hangingPunct="1">
              <a:buFontTx/>
              <a:buNone/>
            </a:pPr>
            <a:r>
              <a:rPr lang="en-US" sz="2800" dirty="0" smtClean="0"/>
              <a:t>	</a:t>
            </a:r>
          </a:p>
          <a:p>
            <a:pPr eaLnBrk="1" hangingPunct="1">
              <a:buFontTx/>
              <a:buNone/>
            </a:pPr>
            <a:r>
              <a:rPr lang="en-US" sz="2800" dirty="0" smtClean="0"/>
              <a:t>	Let </a:t>
            </a:r>
            <a:r>
              <a:rPr lang="en-US" sz="2800" i="1" dirty="0" smtClean="0"/>
              <a:t>C</a:t>
            </a:r>
            <a:r>
              <a:rPr lang="en-US" sz="2800" dirty="0" smtClean="0"/>
              <a:t> be the circle with center </a:t>
            </a:r>
            <a:r>
              <a:rPr lang="en-US" sz="2800" i="1" dirty="0" smtClean="0"/>
              <a:t>(a, b)</a:t>
            </a:r>
            <a:r>
              <a:rPr lang="en-US" sz="2800" dirty="0" smtClean="0"/>
              <a:t> that includes the </a:t>
            </a:r>
            <a:r>
              <a:rPr lang="en-US" sz="2800" dirty="0" smtClean="0"/>
              <a:t>origin, i.e.,</a:t>
            </a:r>
          </a:p>
          <a:p>
            <a:pPr algn="ctr" eaLnBrk="1" hangingPunct="1">
              <a:buFontTx/>
              <a:buNone/>
            </a:pPr>
            <a:r>
              <a:rPr lang="en-US" sz="2800" dirty="0" smtClean="0"/>
              <a:t> </a:t>
            </a:r>
            <a:r>
              <a:rPr lang="en-US" sz="2800" i="1" dirty="0" smtClean="0"/>
              <a:t>(x − a)</a:t>
            </a:r>
            <a:r>
              <a:rPr lang="en-US" sz="2800" i="1" baseline="30000" dirty="0" smtClean="0"/>
              <a:t>2</a:t>
            </a:r>
            <a:r>
              <a:rPr lang="en-US" sz="2800" i="1" dirty="0" smtClean="0"/>
              <a:t> + (y − b)</a:t>
            </a:r>
            <a:r>
              <a:rPr lang="en-US" sz="2800" i="1" baseline="30000" dirty="0" smtClean="0"/>
              <a:t>2</a:t>
            </a:r>
            <a:r>
              <a:rPr lang="en-US" sz="2800" i="1" dirty="0" smtClean="0"/>
              <a:t> = a</a:t>
            </a:r>
            <a:r>
              <a:rPr lang="en-US" sz="2800" i="1" baseline="30000" dirty="0" smtClean="0"/>
              <a:t>2</a:t>
            </a:r>
            <a:r>
              <a:rPr lang="en-US" sz="2800" i="1" dirty="0" smtClean="0"/>
              <a:t> + </a:t>
            </a:r>
            <a:r>
              <a:rPr lang="en-US" sz="2800" i="1" dirty="0" smtClean="0"/>
              <a:t>b</a:t>
            </a:r>
            <a:r>
              <a:rPr lang="en-US" sz="2800" i="1" baseline="30000" dirty="0" smtClean="0"/>
              <a:t>2</a:t>
            </a:r>
            <a:r>
              <a:rPr lang="en-US" sz="2800" dirty="0" smtClean="0"/>
              <a:t>.</a:t>
            </a:r>
          </a:p>
          <a:p>
            <a:pPr eaLnBrk="1" hangingPunct="1">
              <a:buFontTx/>
              <a:buNone/>
            </a:pPr>
            <a:r>
              <a:rPr lang="en-US" sz="2800" dirty="0" smtClean="0"/>
              <a:t>	</a:t>
            </a:r>
            <a:endParaRPr lang="en-US" sz="2800" dirty="0" smtClean="0"/>
          </a:p>
          <a:p>
            <a:pPr eaLnBrk="1" hangingPunct="1">
              <a:buFontTx/>
              <a:buNone/>
            </a:pPr>
            <a:r>
              <a:rPr lang="en-US" sz="2800" dirty="0" smtClean="0"/>
              <a:t>Define </a:t>
            </a:r>
            <a:r>
              <a:rPr lang="en-US" sz="2800" i="1" dirty="0" smtClean="0"/>
              <a:t>C</a:t>
            </a:r>
            <a:r>
              <a:rPr lang="en-US" sz="2800" i="1" baseline="-25000" dirty="0" smtClean="0"/>
              <a:t>r</a:t>
            </a:r>
            <a:r>
              <a:rPr lang="en-US" sz="2800" dirty="0" smtClean="0"/>
              <a:t>, </a:t>
            </a:r>
            <a:r>
              <a:rPr lang="en-US" sz="2800" i="1" dirty="0" smtClean="0"/>
              <a:t>P</a:t>
            </a:r>
            <a:r>
              <a:rPr lang="en-US" sz="2800" dirty="0" smtClean="0"/>
              <a:t>, </a:t>
            </a:r>
            <a:r>
              <a:rPr lang="en-US" sz="2800" i="1" dirty="0" smtClean="0"/>
              <a:t>Q</a:t>
            </a:r>
            <a:r>
              <a:rPr lang="en-US" sz="2800" dirty="0" smtClean="0"/>
              <a:t>, and </a:t>
            </a:r>
            <a:r>
              <a:rPr lang="en-US" sz="2800" i="1" dirty="0" smtClean="0"/>
              <a:t>R</a:t>
            </a:r>
            <a:r>
              <a:rPr lang="en-US" sz="2800" dirty="0" smtClean="0"/>
              <a:t> </a:t>
            </a:r>
            <a:r>
              <a:rPr lang="en-US" sz="2800" dirty="0" smtClean="0"/>
              <a:t>as </a:t>
            </a:r>
            <a:r>
              <a:rPr lang="en-US" sz="2800" dirty="0" smtClean="0"/>
              <a:t>in the Generalized Shrinking Circle Problem</a:t>
            </a:r>
            <a:r>
              <a:rPr lang="en-US" sz="2800" dirty="0" smtClean="0"/>
              <a:t>.</a:t>
            </a:r>
          </a:p>
          <a:p>
            <a:pPr eaLnBrk="1" hangingPunct="1">
              <a:buFontTx/>
              <a:buNone/>
            </a:pPr>
            <a:endParaRPr lang="en-US" sz="2800" dirty="0" smtClean="0"/>
          </a:p>
          <a:p>
            <a:pPr eaLnBrk="1" hangingPunct="1">
              <a:buFontTx/>
              <a:buNone/>
            </a:pPr>
            <a:r>
              <a:rPr lang="en-US" sz="2800" dirty="0" smtClean="0"/>
              <a:t>Then, </a:t>
            </a:r>
            <a:endParaRPr lang="en-US" sz="2800" dirty="0" smtClean="0"/>
          </a:p>
          <a:p>
            <a:pPr eaLnBrk="1" hangingPunct="1"/>
            <a:endParaRPr lang="en-US" sz="2800" dirty="0" smtClean="0"/>
          </a:p>
        </p:txBody>
      </p:sp>
      <p:graphicFrame>
        <p:nvGraphicFramePr>
          <p:cNvPr id="9220" name="Object 4"/>
          <p:cNvGraphicFramePr>
            <a:graphicFrameLocks noChangeAspect="1"/>
          </p:cNvGraphicFramePr>
          <p:nvPr/>
        </p:nvGraphicFramePr>
        <p:xfrm>
          <a:off x="1828800" y="5029200"/>
          <a:ext cx="4092417" cy="990600"/>
        </p:xfrm>
        <a:graphic>
          <a:graphicData uri="http://schemas.openxmlformats.org/presentationml/2006/ole">
            <p:oleObj spid="_x0000_s9220" name="Equation" r:id="rId4" imgW="1993680" imgH="482400" progId="Equation.3">
              <p:embed/>
            </p:oleObj>
          </a:graphicData>
        </a:graphic>
      </p:graphicFrame>
      <p:sp>
        <p:nvSpPr>
          <p:cNvPr id="5" name="Slide Number Placeholder 4"/>
          <p:cNvSpPr>
            <a:spLocks noGrp="1"/>
          </p:cNvSpPr>
          <p:nvPr>
            <p:ph type="sldNum" sz="quarter" idx="12"/>
          </p:nvPr>
        </p:nvSpPr>
        <p:spPr/>
        <p:txBody>
          <a:bodyPr/>
          <a:lstStyle/>
          <a:p>
            <a:pPr>
              <a:defRPr/>
            </a:pPr>
            <a:fld id="{01FA1DA9-ECF6-4205-8146-A958B070F3A6}" type="slidenum">
              <a:rPr lang="en-US" smtClean="0"/>
              <a:pPr>
                <a:defRPr/>
              </a:pPr>
              <a:t>7</a:t>
            </a:fld>
            <a:endParaRPr lang="en-US"/>
          </a:p>
        </p:txBody>
      </p:sp>
      <p:sp>
        <p:nvSpPr>
          <p:cNvPr id="6" name="Footer Placeholder 5"/>
          <p:cNvSpPr>
            <a:spLocks noGrp="1"/>
          </p:cNvSpPr>
          <p:nvPr>
            <p:ph type="ftr" sz="quarter" idx="11"/>
          </p:nvPr>
        </p:nvSpPr>
        <p:spPr/>
        <p:txBody>
          <a:bodyPr/>
          <a:lstStyle/>
          <a:p>
            <a:pPr>
              <a:defRPr/>
            </a:pPr>
            <a:r>
              <a:rPr lang="en-US" smtClean="0"/>
              <a:t>Meade &amp; Yang, ATCM 2009</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normAutofit/>
          </a:bodyPr>
          <a:lstStyle/>
          <a:p>
            <a:pPr eaLnBrk="1" hangingPunct="1">
              <a:lnSpc>
                <a:spcPct val="80000"/>
              </a:lnSpc>
              <a:buFontTx/>
              <a:buNone/>
            </a:pPr>
            <a:r>
              <a:rPr lang="en-US" sz="2800" dirty="0" smtClean="0"/>
              <a:t>	Let </a:t>
            </a:r>
            <a:r>
              <a:rPr lang="en-US" sz="2800" i="1" dirty="0" smtClean="0"/>
              <a:t>C</a:t>
            </a:r>
            <a:r>
              <a:rPr lang="en-US" sz="2800" dirty="0" smtClean="0"/>
              <a:t> be a curve in the plane that includes the origin and is twice continuously differentiable at the origin. Define </a:t>
            </a:r>
            <a:r>
              <a:rPr lang="en-US" sz="2800" i="1" dirty="0" smtClean="0"/>
              <a:t>C</a:t>
            </a:r>
            <a:r>
              <a:rPr lang="en-US" sz="2800" i="1" baseline="-25000" dirty="0" smtClean="0"/>
              <a:t>r</a:t>
            </a:r>
            <a:r>
              <a:rPr lang="en-US" sz="2800" dirty="0" smtClean="0"/>
              <a:t>, </a:t>
            </a:r>
            <a:r>
              <a:rPr lang="en-US" sz="2800" i="1" dirty="0" smtClean="0"/>
              <a:t>P</a:t>
            </a:r>
            <a:r>
              <a:rPr lang="en-US" sz="2800" dirty="0" smtClean="0"/>
              <a:t>, </a:t>
            </a:r>
            <a:r>
              <a:rPr lang="en-US" sz="2800" i="1" dirty="0" smtClean="0"/>
              <a:t>Q</a:t>
            </a:r>
            <a:r>
              <a:rPr lang="en-US" sz="2800" dirty="0" smtClean="0"/>
              <a:t>, and </a:t>
            </a:r>
            <a:r>
              <a:rPr lang="en-US" sz="2800" i="1" dirty="0" smtClean="0"/>
              <a:t>R</a:t>
            </a:r>
            <a:r>
              <a:rPr lang="en-US" sz="2800" dirty="0" smtClean="0"/>
              <a:t> as in the Generalized Shrinking Circle Problem. If the curvature at the origin, </a:t>
            </a:r>
            <a:r>
              <a:rPr lang="en-US" sz="2800" dirty="0" smtClean="0">
                <a:latin typeface="Symbol" pitchFamily="18" charset="2"/>
              </a:rPr>
              <a:t>k</a:t>
            </a:r>
            <a:r>
              <a:rPr lang="en-US" sz="2800" dirty="0" smtClean="0"/>
              <a:t>, is positive, the osculating circle of </a:t>
            </a:r>
            <a:r>
              <a:rPr lang="en-US" sz="2800" i="1" dirty="0" smtClean="0"/>
              <a:t>C</a:t>
            </a:r>
            <a:r>
              <a:rPr lang="en-US" sz="2800" dirty="0" smtClean="0"/>
              <a:t> at the origin has radius  </a:t>
            </a:r>
            <a:r>
              <a:rPr lang="en-US" sz="2800" dirty="0" smtClean="0">
                <a:latin typeface="Symbol" pitchFamily="18" charset="2"/>
              </a:rPr>
              <a:t>r=1/k</a:t>
            </a:r>
            <a:r>
              <a:rPr lang="en-US" sz="2800" dirty="0" smtClean="0"/>
              <a:t> and center </a:t>
            </a:r>
            <a:r>
              <a:rPr lang="en-US" sz="2800" i="1" dirty="0" smtClean="0"/>
              <a:t>(a, b)</a:t>
            </a:r>
            <a:r>
              <a:rPr lang="en-US" sz="2800" dirty="0" smtClean="0"/>
              <a:t> where </a:t>
            </a:r>
            <a:r>
              <a:rPr lang="en-US" sz="2800" i="1" dirty="0" smtClean="0"/>
              <a:t>a</a:t>
            </a:r>
            <a:r>
              <a:rPr lang="en-US" sz="2800" i="1" baseline="30000" dirty="0" smtClean="0"/>
              <a:t>2</a:t>
            </a:r>
            <a:r>
              <a:rPr lang="en-US" sz="2800" i="1" dirty="0" smtClean="0"/>
              <a:t> + b</a:t>
            </a:r>
            <a:r>
              <a:rPr lang="en-US" sz="2800" i="1" baseline="30000" dirty="0" smtClean="0"/>
              <a:t>2</a:t>
            </a:r>
            <a:r>
              <a:rPr lang="en-US" sz="2800" dirty="0" smtClean="0"/>
              <a:t> = </a:t>
            </a:r>
            <a:r>
              <a:rPr lang="en-US" sz="2800" dirty="0" smtClean="0">
                <a:latin typeface="Symbol" pitchFamily="18" charset="2"/>
              </a:rPr>
              <a:t>r</a:t>
            </a:r>
            <a:r>
              <a:rPr lang="en-US" sz="2800" baseline="30000" dirty="0" smtClean="0"/>
              <a:t>2</a:t>
            </a:r>
            <a:r>
              <a:rPr lang="en-US" sz="2800" dirty="0" smtClean="0"/>
              <a:t>.</a:t>
            </a:r>
          </a:p>
          <a:p>
            <a:pPr eaLnBrk="1" hangingPunct="1">
              <a:lnSpc>
                <a:spcPct val="80000"/>
              </a:lnSpc>
              <a:buFontTx/>
              <a:buNone/>
            </a:pPr>
            <a:endParaRPr lang="en-US" sz="2800" dirty="0" smtClean="0"/>
          </a:p>
          <a:p>
            <a:pPr eaLnBrk="1" hangingPunct="1">
              <a:lnSpc>
                <a:spcPct val="80000"/>
              </a:lnSpc>
              <a:buFontTx/>
              <a:buNone/>
            </a:pPr>
            <a:r>
              <a:rPr lang="en-US" sz="2800" dirty="0" smtClean="0"/>
              <a:t>Moreover, </a:t>
            </a:r>
            <a:endParaRPr lang="en-US" sz="2800" dirty="0" smtClean="0"/>
          </a:p>
        </p:txBody>
      </p:sp>
      <p:sp>
        <p:nvSpPr>
          <p:cNvPr id="10242" name="Rectangle 2"/>
          <p:cNvSpPr>
            <a:spLocks noGrp="1" noChangeArrowheads="1"/>
          </p:cNvSpPr>
          <p:nvPr>
            <p:ph type="title"/>
          </p:nvPr>
        </p:nvSpPr>
        <p:spPr/>
        <p:txBody>
          <a:bodyPr/>
          <a:lstStyle/>
          <a:p>
            <a:pPr eaLnBrk="1" hangingPunct="1"/>
            <a:r>
              <a:rPr lang="en-US" smtClean="0"/>
              <a:t>Theorem</a:t>
            </a:r>
          </a:p>
        </p:txBody>
      </p:sp>
      <p:graphicFrame>
        <p:nvGraphicFramePr>
          <p:cNvPr id="10249" name="Object 9"/>
          <p:cNvGraphicFramePr>
            <a:graphicFrameLocks noChangeAspect="1"/>
          </p:cNvGraphicFramePr>
          <p:nvPr/>
        </p:nvGraphicFramePr>
        <p:xfrm>
          <a:off x="2514600" y="4267200"/>
          <a:ext cx="4800600" cy="1154575"/>
        </p:xfrm>
        <a:graphic>
          <a:graphicData uri="http://schemas.openxmlformats.org/presentationml/2006/ole">
            <p:oleObj spid="_x0000_s10249" name="Equation" r:id="rId4" imgW="2006280" imgH="482400" progId="Equation.3">
              <p:embed/>
            </p:oleObj>
          </a:graphicData>
        </a:graphic>
      </p:graphicFrame>
      <p:sp>
        <p:nvSpPr>
          <p:cNvPr id="10" name="Slide Number Placeholder 9"/>
          <p:cNvSpPr>
            <a:spLocks noGrp="1"/>
          </p:cNvSpPr>
          <p:nvPr>
            <p:ph type="sldNum" sz="quarter" idx="12"/>
          </p:nvPr>
        </p:nvSpPr>
        <p:spPr/>
        <p:txBody>
          <a:bodyPr/>
          <a:lstStyle/>
          <a:p>
            <a:pPr>
              <a:defRPr/>
            </a:pPr>
            <a:fld id="{97E415F9-DB90-4156-9710-53869865581A}" type="slidenum">
              <a:rPr lang="en-US" smtClean="0"/>
              <a:pPr>
                <a:defRPr/>
              </a:pPr>
              <a:t>8</a:t>
            </a:fld>
            <a:endParaRPr lang="en-US"/>
          </a:p>
        </p:txBody>
      </p:sp>
      <p:sp>
        <p:nvSpPr>
          <p:cNvPr id="11" name="Footer Placeholder 10"/>
          <p:cNvSpPr>
            <a:spLocks noGrp="1"/>
          </p:cNvSpPr>
          <p:nvPr>
            <p:ph type="ftr" sz="quarter" idx="11"/>
          </p:nvPr>
        </p:nvSpPr>
        <p:spPr/>
        <p:txBody>
          <a:bodyPr/>
          <a:lstStyle/>
          <a:p>
            <a:pPr>
              <a:defRPr/>
            </a:pPr>
            <a:r>
              <a:rPr lang="en-US" smtClean="0"/>
              <a:t>Meade &amp; Yang, ATCM 2009</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normAutofit/>
          </a:bodyPr>
          <a:lstStyle/>
          <a:p>
            <a:pPr eaLnBrk="1" hangingPunct="1">
              <a:lnSpc>
                <a:spcPct val="80000"/>
              </a:lnSpc>
              <a:buFontTx/>
              <a:buNone/>
            </a:pPr>
            <a:r>
              <a:rPr lang="en-US" sz="2000" dirty="0" smtClean="0"/>
              <a:t>	Let </a:t>
            </a:r>
            <a:r>
              <a:rPr lang="en-US" sz="2000" i="1" dirty="0" smtClean="0"/>
              <a:t>O</a:t>
            </a:r>
            <a:r>
              <a:rPr lang="en-US" sz="2000" dirty="0" smtClean="0"/>
              <a:t> be a point on a curve </a:t>
            </a:r>
            <a:r>
              <a:rPr lang="en-US" sz="2000" i="1" dirty="0" smtClean="0"/>
              <a:t>C</a:t>
            </a:r>
            <a:r>
              <a:rPr lang="en-US" sz="2000" dirty="0" smtClean="0"/>
              <a:t> in the plane where the osculating circle to </a:t>
            </a:r>
            <a:r>
              <a:rPr lang="en-US" sz="2000" i="1" dirty="0" smtClean="0"/>
              <a:t>C</a:t>
            </a:r>
            <a:r>
              <a:rPr lang="en-US" sz="2000" dirty="0" smtClean="0"/>
              <a:t> at </a:t>
            </a:r>
            <a:r>
              <a:rPr lang="en-US" sz="2000" i="1" dirty="0" smtClean="0"/>
              <a:t>O</a:t>
            </a:r>
            <a:r>
              <a:rPr lang="en-US" sz="2000" dirty="0" smtClean="0"/>
              <a:t> exists.  Let </a:t>
            </a:r>
            <a:r>
              <a:rPr lang="en-US" sz="2000" b="1" dirty="0" smtClean="0"/>
              <a:t>T</a:t>
            </a:r>
            <a:r>
              <a:rPr lang="en-US" sz="2000" dirty="0" smtClean="0"/>
              <a:t> and </a:t>
            </a:r>
            <a:r>
              <a:rPr lang="en-US" sz="2000" b="1" dirty="0" smtClean="0"/>
              <a:t>N</a:t>
            </a:r>
            <a:r>
              <a:rPr lang="en-US" sz="2000" dirty="0" smtClean="0"/>
              <a:t> be the unit tangent and normal vectors to </a:t>
            </a:r>
            <a:r>
              <a:rPr lang="en-US" sz="2000" i="1" dirty="0" smtClean="0"/>
              <a:t>C</a:t>
            </a:r>
            <a:r>
              <a:rPr lang="en-US" sz="2000" dirty="0" smtClean="0"/>
              <a:t> at </a:t>
            </a:r>
            <a:r>
              <a:rPr lang="en-US" sz="2000" i="1" dirty="0" smtClean="0"/>
              <a:t>O</a:t>
            </a:r>
            <a:r>
              <a:rPr lang="en-US" sz="2000" dirty="0" smtClean="0"/>
              <a:t>, respectively. Let </a:t>
            </a:r>
            <a:r>
              <a:rPr lang="en-US" sz="2000" dirty="0" smtClean="0">
                <a:latin typeface="Symbol" pitchFamily="18" charset="2"/>
              </a:rPr>
              <a:t>k</a:t>
            </a:r>
            <a:r>
              <a:rPr lang="en-US" sz="2000" dirty="0" smtClean="0"/>
              <a:t> be the curvature of </a:t>
            </a:r>
            <a:r>
              <a:rPr lang="en-US" sz="2000" i="1" dirty="0" smtClean="0"/>
              <a:t>C</a:t>
            </a:r>
            <a:r>
              <a:rPr lang="en-US" sz="2000" dirty="0" smtClean="0"/>
              <a:t> at </a:t>
            </a:r>
            <a:r>
              <a:rPr lang="en-US" sz="2000" i="1" dirty="0" smtClean="0"/>
              <a:t>O</a:t>
            </a:r>
            <a:r>
              <a:rPr lang="en-US" sz="2000" dirty="0" smtClean="0"/>
              <a:t>.</a:t>
            </a:r>
          </a:p>
          <a:p>
            <a:pPr eaLnBrk="1" hangingPunct="1">
              <a:lnSpc>
                <a:spcPct val="80000"/>
              </a:lnSpc>
              <a:buFontTx/>
              <a:buNone/>
            </a:pPr>
            <a:r>
              <a:rPr lang="en-US" sz="2000" dirty="0" smtClean="0"/>
              <a:t/>
            </a:r>
            <a:br>
              <a:rPr lang="en-US" sz="2000" dirty="0" smtClean="0"/>
            </a:br>
            <a:r>
              <a:rPr lang="en-US" sz="1600" dirty="0" smtClean="0"/>
              <a:t>(Orient </a:t>
            </a:r>
            <a:r>
              <a:rPr lang="en-US" sz="1600" b="1" dirty="0" smtClean="0"/>
              <a:t>N</a:t>
            </a:r>
            <a:r>
              <a:rPr lang="en-US" sz="1600" dirty="0" smtClean="0"/>
              <a:t> so </a:t>
            </a:r>
            <a:r>
              <a:rPr lang="en-US" sz="1600" dirty="0" smtClean="0"/>
              <a:t>that </a:t>
            </a:r>
            <a:r>
              <a:rPr lang="en-US" sz="1600" i="1" dirty="0" smtClean="0"/>
              <a:t>O</a:t>
            </a:r>
            <a:r>
              <a:rPr lang="en-US" sz="1600" dirty="0" smtClean="0"/>
              <a:t> + 1/</a:t>
            </a:r>
            <a:r>
              <a:rPr lang="en-US" sz="1600" dirty="0" smtClean="0">
                <a:latin typeface="Symbol" pitchFamily="18" charset="2"/>
              </a:rPr>
              <a:t>k</a:t>
            </a:r>
            <a:r>
              <a:rPr lang="en-US" sz="1600" dirty="0" smtClean="0"/>
              <a:t> </a:t>
            </a:r>
            <a:r>
              <a:rPr lang="en-US" sz="1600" b="1" dirty="0" smtClean="0"/>
              <a:t>N</a:t>
            </a:r>
            <a:r>
              <a:rPr lang="en-US" sz="1600" dirty="0" smtClean="0"/>
              <a:t> is the center of the osculating circle to </a:t>
            </a:r>
            <a:r>
              <a:rPr lang="en-US" sz="1600" i="1" dirty="0" smtClean="0"/>
              <a:t>C</a:t>
            </a:r>
            <a:r>
              <a:rPr lang="en-US" sz="1600" dirty="0" smtClean="0"/>
              <a:t> at </a:t>
            </a:r>
            <a:r>
              <a:rPr lang="en-US" sz="1600" i="1" dirty="0" smtClean="0"/>
              <a:t>O</a:t>
            </a:r>
            <a:r>
              <a:rPr lang="en-US" sz="1600" dirty="0" smtClean="0"/>
              <a:t>.)</a:t>
            </a:r>
          </a:p>
          <a:p>
            <a:pPr eaLnBrk="1" hangingPunct="1">
              <a:lnSpc>
                <a:spcPct val="80000"/>
              </a:lnSpc>
              <a:buFontTx/>
              <a:buNone/>
            </a:pPr>
            <a:endParaRPr lang="en-US" sz="2000" dirty="0" smtClean="0"/>
          </a:p>
          <a:p>
            <a:pPr eaLnBrk="1" hangingPunct="1">
              <a:lnSpc>
                <a:spcPct val="80000"/>
              </a:lnSpc>
              <a:buFontTx/>
              <a:buNone/>
            </a:pPr>
            <a:r>
              <a:rPr lang="en-US" sz="2000" dirty="0" smtClean="0"/>
              <a:t>	For any </a:t>
            </a:r>
            <a:r>
              <a:rPr lang="en-US" sz="2000" i="1" dirty="0" smtClean="0"/>
              <a:t>r &gt; 0</a:t>
            </a:r>
            <a:r>
              <a:rPr lang="en-US" sz="2000" dirty="0" smtClean="0"/>
              <a:t>, define</a:t>
            </a:r>
          </a:p>
          <a:p>
            <a:pPr lvl="1" eaLnBrk="1" hangingPunct="1">
              <a:lnSpc>
                <a:spcPct val="80000"/>
              </a:lnSpc>
              <a:buFontTx/>
              <a:buChar char="•"/>
            </a:pPr>
            <a:r>
              <a:rPr lang="en-US" sz="2000" i="1" dirty="0" smtClean="0"/>
              <a:t>C</a:t>
            </a:r>
            <a:r>
              <a:rPr lang="en-US" sz="2000" i="1" baseline="-25000" dirty="0" smtClean="0"/>
              <a:t>r</a:t>
            </a:r>
            <a:r>
              <a:rPr lang="en-US" sz="2000" dirty="0" smtClean="0"/>
              <a:t> to be the circle with radius </a:t>
            </a:r>
            <a:r>
              <a:rPr lang="en-US" sz="2000" i="1" dirty="0" smtClean="0"/>
              <a:t>r</a:t>
            </a:r>
            <a:r>
              <a:rPr lang="en-US" sz="2000" dirty="0" smtClean="0"/>
              <a:t> centered at </a:t>
            </a:r>
            <a:r>
              <a:rPr lang="en-US" sz="2000" i="1" dirty="0" smtClean="0"/>
              <a:t>O</a:t>
            </a:r>
            <a:r>
              <a:rPr lang="en-US" sz="2000" dirty="0" smtClean="0"/>
              <a:t>,</a:t>
            </a:r>
          </a:p>
          <a:p>
            <a:pPr lvl="1" eaLnBrk="1" hangingPunct="1">
              <a:lnSpc>
                <a:spcPct val="80000"/>
              </a:lnSpc>
              <a:buFontTx/>
              <a:buChar char="•"/>
            </a:pPr>
            <a:r>
              <a:rPr lang="en-US" sz="2000" i="1" dirty="0" smtClean="0"/>
              <a:t>P = O +</a:t>
            </a:r>
            <a:r>
              <a:rPr lang="en-US" sz="2000" dirty="0" smtClean="0"/>
              <a:t> </a:t>
            </a:r>
            <a:r>
              <a:rPr lang="en-US" sz="2000" i="1" dirty="0" smtClean="0"/>
              <a:t>r</a:t>
            </a:r>
            <a:r>
              <a:rPr lang="en-US" sz="2000" dirty="0" smtClean="0"/>
              <a:t> </a:t>
            </a:r>
            <a:r>
              <a:rPr lang="en-US" sz="2000" b="1" dirty="0" smtClean="0"/>
              <a:t>T</a:t>
            </a:r>
            <a:r>
              <a:rPr lang="en-US" sz="2000" dirty="0" smtClean="0"/>
              <a:t>, </a:t>
            </a:r>
            <a:r>
              <a:rPr lang="en-US" sz="2000" dirty="0" smtClean="0"/>
              <a:t>to be the </a:t>
            </a:r>
            <a:r>
              <a:rPr lang="en-US" sz="2000" dirty="0" smtClean="0"/>
              <a:t>point at the “top” of </a:t>
            </a:r>
            <a:r>
              <a:rPr lang="en-US" sz="2000" i="1" dirty="0" smtClean="0"/>
              <a:t>C</a:t>
            </a:r>
            <a:r>
              <a:rPr lang="en-US" sz="2000" i="1" baseline="-25000" dirty="0" smtClean="0"/>
              <a:t>r</a:t>
            </a:r>
            <a:r>
              <a:rPr lang="en-US" sz="2000" dirty="0" smtClean="0"/>
              <a:t>,</a:t>
            </a:r>
          </a:p>
          <a:p>
            <a:pPr lvl="1" eaLnBrk="1" hangingPunct="1">
              <a:lnSpc>
                <a:spcPct val="80000"/>
              </a:lnSpc>
              <a:buFontTx/>
              <a:buChar char="•"/>
            </a:pPr>
            <a:r>
              <a:rPr lang="en-US" sz="2000" i="1" dirty="0" smtClean="0"/>
              <a:t>Q</a:t>
            </a:r>
            <a:r>
              <a:rPr lang="en-US" sz="2000" dirty="0" smtClean="0"/>
              <a:t> to be the intersection of </a:t>
            </a:r>
            <a:r>
              <a:rPr lang="en-US" sz="2000" i="1" dirty="0" smtClean="0"/>
              <a:t>C</a:t>
            </a:r>
            <a:r>
              <a:rPr lang="en-US" sz="2000" dirty="0" smtClean="0"/>
              <a:t> and </a:t>
            </a:r>
            <a:r>
              <a:rPr lang="en-US" sz="2000" i="1" dirty="0" smtClean="0"/>
              <a:t>C</a:t>
            </a:r>
            <a:r>
              <a:rPr lang="en-US" sz="2000" i="1" baseline="-25000" dirty="0" smtClean="0"/>
              <a:t>r</a:t>
            </a:r>
            <a:r>
              <a:rPr lang="en-US" sz="2000" dirty="0" smtClean="0"/>
              <a:t>, and</a:t>
            </a:r>
          </a:p>
          <a:p>
            <a:pPr lvl="1" eaLnBrk="1" hangingPunct="1">
              <a:lnSpc>
                <a:spcPct val="80000"/>
              </a:lnSpc>
              <a:buFontTx/>
              <a:buChar char="•"/>
            </a:pPr>
            <a:r>
              <a:rPr lang="en-US" sz="2000" i="1" dirty="0" smtClean="0"/>
              <a:t>R</a:t>
            </a:r>
            <a:r>
              <a:rPr lang="en-US" sz="2000" dirty="0" smtClean="0"/>
              <a:t> to be the point on the line through </a:t>
            </a:r>
            <a:r>
              <a:rPr lang="en-US" sz="2000" i="1" dirty="0" smtClean="0"/>
              <a:t>P</a:t>
            </a:r>
            <a:r>
              <a:rPr lang="en-US" sz="2000" dirty="0" smtClean="0"/>
              <a:t> and </a:t>
            </a:r>
            <a:r>
              <a:rPr lang="en-US" sz="2000" i="1" dirty="0" smtClean="0"/>
              <a:t>Q</a:t>
            </a:r>
            <a:r>
              <a:rPr lang="en-US" sz="2000" dirty="0" smtClean="0"/>
              <a:t> such that </a:t>
            </a:r>
            <a:r>
              <a:rPr lang="en-US" sz="2000" i="1" dirty="0" smtClean="0"/>
              <a:t>OR</a:t>
            </a:r>
            <a:r>
              <a:rPr lang="en-US" sz="2000" dirty="0" smtClean="0"/>
              <a:t> is parallel with </a:t>
            </a:r>
            <a:r>
              <a:rPr lang="en-US" sz="2000" i="1" dirty="0" smtClean="0"/>
              <a:t>N</a:t>
            </a:r>
          </a:p>
          <a:p>
            <a:pPr eaLnBrk="1" hangingPunct="1">
              <a:lnSpc>
                <a:spcPct val="80000"/>
              </a:lnSpc>
              <a:buFontTx/>
              <a:buNone/>
            </a:pPr>
            <a:endParaRPr lang="en-US" sz="2000" dirty="0" smtClean="0"/>
          </a:p>
          <a:p>
            <a:pPr eaLnBrk="1" hangingPunct="1">
              <a:lnSpc>
                <a:spcPct val="80000"/>
              </a:lnSpc>
              <a:buFontTx/>
              <a:buNone/>
            </a:pPr>
            <a:r>
              <a:rPr lang="en-US" sz="2000" dirty="0" smtClean="0"/>
              <a:t>Then, as </a:t>
            </a:r>
            <a:r>
              <a:rPr lang="en-US" sz="2000" i="1" dirty="0" smtClean="0"/>
              <a:t>r</a:t>
            </a:r>
            <a:r>
              <a:rPr lang="en-US" sz="2000" dirty="0" smtClean="0"/>
              <a:t> decreases to </a:t>
            </a:r>
            <a:r>
              <a:rPr lang="en-US" sz="2000" i="1" dirty="0" smtClean="0"/>
              <a:t>0</a:t>
            </a:r>
            <a:r>
              <a:rPr lang="en-US" sz="2000" dirty="0" smtClean="0"/>
              <a:t>,</a:t>
            </a:r>
            <a:br>
              <a:rPr lang="en-US" sz="2000" dirty="0" smtClean="0"/>
            </a:br>
            <a:r>
              <a:rPr lang="en-US" sz="2000" i="1" dirty="0" smtClean="0"/>
              <a:t>R</a:t>
            </a:r>
            <a:r>
              <a:rPr lang="en-US" sz="2000" dirty="0" smtClean="0"/>
              <a:t> </a:t>
            </a:r>
            <a:r>
              <a:rPr lang="en-US" sz="2000" dirty="0" smtClean="0"/>
              <a:t>converges to the point </a:t>
            </a:r>
            <a:r>
              <a:rPr lang="en-US" sz="2000" i="1" dirty="0" smtClean="0"/>
              <a:t>R</a:t>
            </a:r>
            <a:r>
              <a:rPr lang="en-US" sz="2000" i="1" baseline="-25000" dirty="0" smtClean="0"/>
              <a:t>0</a:t>
            </a:r>
            <a:r>
              <a:rPr lang="en-US" sz="2000" i="1" dirty="0" smtClean="0"/>
              <a:t> = O + </a:t>
            </a:r>
            <a:r>
              <a:rPr lang="en-US" sz="2000" i="1" dirty="0" smtClean="0"/>
              <a:t>4/</a:t>
            </a:r>
            <a:r>
              <a:rPr lang="en-US" sz="2000" dirty="0" smtClean="0">
                <a:latin typeface="Symbol" pitchFamily="18" charset="2"/>
              </a:rPr>
              <a:t>k</a:t>
            </a:r>
            <a:r>
              <a:rPr lang="en-US" sz="2000" dirty="0" smtClean="0"/>
              <a:t> </a:t>
            </a:r>
            <a:r>
              <a:rPr lang="en-US" sz="2000" b="1" dirty="0" smtClean="0"/>
              <a:t>N</a:t>
            </a:r>
            <a:r>
              <a:rPr lang="en-US" sz="2000" dirty="0" smtClean="0"/>
              <a:t>.</a:t>
            </a:r>
          </a:p>
        </p:txBody>
      </p:sp>
      <p:sp>
        <p:nvSpPr>
          <p:cNvPr id="11266" name="Rectangle 2"/>
          <p:cNvSpPr>
            <a:spLocks noGrp="1" noChangeArrowheads="1"/>
          </p:cNvSpPr>
          <p:nvPr>
            <p:ph type="title"/>
          </p:nvPr>
        </p:nvSpPr>
        <p:spPr/>
        <p:txBody>
          <a:bodyPr/>
          <a:lstStyle/>
          <a:p>
            <a:pPr eaLnBrk="1" hangingPunct="1"/>
            <a:r>
              <a:rPr lang="en-US" smtClean="0"/>
              <a:t>Theorem (Coordinate-Free)</a:t>
            </a:r>
          </a:p>
        </p:txBody>
      </p:sp>
      <p:sp>
        <p:nvSpPr>
          <p:cNvPr id="6" name="Slide Number Placeholder 5"/>
          <p:cNvSpPr>
            <a:spLocks noGrp="1"/>
          </p:cNvSpPr>
          <p:nvPr>
            <p:ph type="sldNum" sz="quarter" idx="12"/>
          </p:nvPr>
        </p:nvSpPr>
        <p:spPr/>
        <p:txBody>
          <a:bodyPr/>
          <a:lstStyle/>
          <a:p>
            <a:pPr>
              <a:defRPr/>
            </a:pPr>
            <a:fld id="{97E415F9-DB90-4156-9710-53869865581A}"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Meade &amp; Yang, ATCM 2009</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765</TotalTime>
  <Words>490</Words>
  <Application>Microsoft Office PowerPoint</Application>
  <PresentationFormat>On-screen Show (4:3)</PresentationFormat>
  <Paragraphs>164</Paragraphs>
  <Slides>17</Slides>
  <Notes>13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Times New Roman</vt:lpstr>
      <vt:lpstr>Wingdings</vt:lpstr>
      <vt:lpstr>Symbol</vt:lpstr>
      <vt:lpstr>Concourse</vt:lpstr>
      <vt:lpstr>Microsoft Equation 3.0</vt:lpstr>
      <vt:lpstr>Analytic, Geometric and Numeric Analysis of the Shrinking Circle and Sphere Problems</vt:lpstr>
      <vt:lpstr>Shrinking Circle Problem</vt:lpstr>
      <vt:lpstr>Visualization</vt:lpstr>
      <vt:lpstr>Proof ?</vt:lpstr>
      <vt:lpstr>Geometric Proof</vt:lpstr>
      <vt:lpstr>Generalized Shrinking Circle Problem</vt:lpstr>
      <vt:lpstr>Lemma</vt:lpstr>
      <vt:lpstr>Theorem</vt:lpstr>
      <vt:lpstr>Theorem (Coordinate-Free)</vt:lpstr>
      <vt:lpstr>Shrinking Sphere Problem</vt:lpstr>
      <vt:lpstr>Shrinking Sphere Problem</vt:lpstr>
      <vt:lpstr>Theorem (Coordinate-Free)</vt:lpstr>
      <vt:lpstr>Is This Original?</vt:lpstr>
      <vt:lpstr>Meusnier’s Theorem</vt:lpstr>
      <vt:lpstr>Meusnier’s Theorem</vt:lpstr>
      <vt:lpstr>Summary</vt:lpstr>
      <vt:lpstr>Further Reading and Demonstrations</vt:lpstr>
    </vt:vector>
  </TitlesOfParts>
  <Company>University of South Carolina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Uses and Limitations of Dynamic Geometry and Computer Algebra in the Analysis of the Shrinking Circle Problem</dc:title>
  <dc:creator>Preferred Customer</dc:creator>
  <cp:lastModifiedBy>Math Department</cp:lastModifiedBy>
  <cp:revision>53</cp:revision>
  <dcterms:created xsi:type="dcterms:W3CDTF">2007-06-01T04:39:01Z</dcterms:created>
  <dcterms:modified xsi:type="dcterms:W3CDTF">2009-12-17T17:45:34Z</dcterms:modified>
</cp:coreProperties>
</file>